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18"/>
  </p:notesMasterIdLst>
  <p:sldIdLst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embeddedFontLst>
    <p:embeddedFont>
      <p:font typeface="KaiTi" panose="02010609060101010101" pitchFamily="49" charset="-122"/>
      <p:regular r:id="rId19"/>
    </p:embeddedFont>
    <p:embeddedFont>
      <p:font typeface="Roboto" panose="020000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1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F8DC424-7A04-4205-92DC-1157DA5E37BA}">
  <a:tblStyle styleId="{BF8DC424-7A04-4205-92DC-1157DA5E37B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06" y="126"/>
      </p:cViewPr>
      <p:guideLst>
        <p:guide orient="horz" pos="11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73fe7ccfc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d73fe7ccfc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f30d4c846d_2_1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g3f30d4c846d_2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f30d4c846d_2_1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g3f30d4c846d_2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f30d4c846d_2_1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g3f30d4c846d_2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f30d4c846d_2_1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g3f30d4c846d_2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f30d4c846d_2_1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30d4c846d_2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f30d4c846d_2_1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3f30d4c846d_2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2188f4e718_0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g32188f4e718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eb78b2a39d_0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eb78b2a39d_0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f30d4c846d_2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g3f30d4c846d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f30d4c846d_2_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g3f30d4c846d_2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f30d4c846d_2_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3f30d4c846d_2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f30d4c846d_2_9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g3f30d4c846d_2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f30d4c846d_2_10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g3f30d4c846d_2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f30d4c846d_2_1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g3f30d4c846d_2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435894" y="526617"/>
            <a:ext cx="82722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435894" y="1755648"/>
            <a:ext cx="8272200" cy="27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0480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spcBef>
                <a:spcPts val="500"/>
              </a:spcBef>
              <a:spcAft>
                <a:spcPts val="5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435894" y="526617"/>
            <a:ext cx="82722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435894" y="1755648"/>
            <a:ext cx="8272200" cy="27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0480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spcBef>
                <a:spcPts val="500"/>
              </a:spcBef>
              <a:spcAft>
                <a:spcPts val="5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7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8" name="Google Shape;14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8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50" name="Google Shape;150;p28"/>
          <p:cNvSpPr txBox="1"/>
          <p:nvPr/>
        </p:nvSpPr>
        <p:spPr>
          <a:xfrm>
            <a:off x="6735925" y="33142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51" name="Google Shape;151;p28"/>
          <p:cNvSpPr/>
          <p:nvPr/>
        </p:nvSpPr>
        <p:spPr>
          <a:xfrm>
            <a:off x="225" y="702500"/>
            <a:ext cx="9144000" cy="1596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52" name="Google Shape;152;p28"/>
          <p:cNvGraphicFramePr/>
          <p:nvPr/>
        </p:nvGraphicFramePr>
        <p:xfrm>
          <a:off x="1445475" y="102575"/>
          <a:ext cx="5564425" cy="602522"/>
        </p:xfrm>
        <a:graphic>
          <a:graphicData uri="http://schemas.openxmlformats.org/drawingml/2006/table">
            <a:tbl>
              <a:tblPr>
                <a:noFill/>
                <a:tableStyleId>{BF8DC424-7A04-4205-92DC-1157DA5E37BA}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金 句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3" name="Google Shape;153;p28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graphicFrame>
        <p:nvGraphicFramePr>
          <p:cNvPr id="154" name="Google Shape;154;p28"/>
          <p:cNvGraphicFramePr/>
          <p:nvPr/>
        </p:nvGraphicFramePr>
        <p:xfrm>
          <a:off x="2314273" y="102586"/>
          <a:ext cx="5173900" cy="602522"/>
        </p:xfrm>
        <a:graphic>
          <a:graphicData uri="http://schemas.openxmlformats.org/drawingml/2006/table">
            <a:tbl>
              <a:tblPr>
                <a:noFill/>
                <a:tableStyleId>{BF8DC424-7A04-4205-92DC-1157DA5E37BA}</a:tableStyleId>
              </a:tblPr>
              <a:tblGrid>
                <a:gridCol w="517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64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彼得前书 Peter 1:15～16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5" name="Google Shape;155;p28"/>
          <p:cNvGraphicFramePr/>
          <p:nvPr/>
        </p:nvGraphicFramePr>
        <p:xfrm>
          <a:off x="166475" y="1058265"/>
          <a:ext cx="8862425" cy="3847550"/>
        </p:xfrm>
        <a:graphic>
          <a:graphicData uri="http://schemas.openxmlformats.org/drawingml/2006/table">
            <a:tbl>
              <a:tblPr>
                <a:noFill/>
                <a:tableStyleId>{BF8DC424-7A04-4205-92DC-1157DA5E37BA}</a:tableStyleId>
              </a:tblPr>
              <a:tblGrid>
                <a:gridCol w="886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47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u="sng">
                          <a:solidFill>
                            <a:schemeClr val="lt1"/>
                          </a:solidFill>
                        </a:rPr>
                        <a:t>彼得前书 1章</a:t>
                      </a:r>
                      <a:r>
                        <a:rPr lang="en" sz="3200">
                          <a:solidFill>
                            <a:schemeClr val="lt1"/>
                          </a:solidFill>
                        </a:rPr>
                        <a:t> 15 那召你们的既是圣洁，你们在一切所行的事上也要圣洁.16 因为经上记着说：“你们要圣洁，因为我是圣洁的。“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Peter 1:15 But just as he who called you is holy, so be holy in all you do; 16 for it is written: “Be holy, because I am holy.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8"/>
          <p:cNvSpPr txBox="1">
            <a:spLocks noGrp="1"/>
          </p:cNvSpPr>
          <p:nvPr>
            <p:ph type="title"/>
          </p:nvPr>
        </p:nvSpPr>
        <p:spPr>
          <a:xfrm>
            <a:off x="228600" y="205978"/>
            <a:ext cx="8686800" cy="5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2. 圣洁国度子民是有君尊的祭司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8"/>
          <p:cNvSpPr txBox="1">
            <a:spLocks noGrp="1"/>
          </p:cNvSpPr>
          <p:nvPr>
            <p:ph type="body" idx="1"/>
          </p:nvPr>
        </p:nvSpPr>
        <p:spPr>
          <a:xfrm>
            <a:off x="228600" y="742950"/>
            <a:ext cx="8686800" cy="4194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2.1 </a:t>
            </a:r>
            <a:r>
              <a:rPr lang="en" sz="3000">
                <a:solidFill>
                  <a:srgbClr val="000000"/>
                </a:solidFill>
              </a:rPr>
              <a:t>神国子民的荣耀职分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君尊的荣耀：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他们都复活了，与基督一同作王一千年。… 他们必作神和基督的祭司，并要与基督一同作王一千年</a:t>
            </a:r>
            <a:r>
              <a:rPr lang="en" sz="3000">
                <a:solidFill>
                  <a:srgbClr val="000000"/>
                </a:solidFill>
                <a:latin typeface="KaiTi"/>
                <a:ea typeface="KaiTi"/>
                <a:cs typeface="KaiTi"/>
                <a:sym typeface="KaiTi"/>
              </a:rPr>
              <a:t>。</a:t>
            </a:r>
            <a:r>
              <a:rPr lang="en" sz="2400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（启示录20:4,6）</a:t>
            </a:r>
            <a:endParaRPr sz="2400">
              <a:latin typeface="SimSun"/>
              <a:ea typeface="SimSun"/>
              <a:cs typeface="SimSun"/>
              <a:sym typeface="SimSun"/>
            </a:endParaRPr>
          </a:p>
          <a:p>
            <a:pPr marL="177800" marR="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祭司的职分：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因我们的大祭司并非不能体恤我们的软弱。他也曾凡事受过试探，与我们一样，只是他没有犯罪。所以，我们只管坦然无惧的来到施恩的宝座前，为要得怜恤，蒙恩惠，作随时的帮助</a:t>
            </a:r>
            <a:r>
              <a:rPr lang="en" sz="3000">
                <a:latin typeface="Arial"/>
                <a:ea typeface="Arial"/>
                <a:cs typeface="Arial"/>
                <a:sym typeface="Arial"/>
              </a:rPr>
              <a:t>。</a:t>
            </a:r>
            <a:r>
              <a:rPr lang="en" sz="2400">
                <a:latin typeface="SimSun"/>
                <a:ea typeface="SimSun"/>
                <a:cs typeface="SimSun"/>
                <a:sym typeface="SimSun"/>
              </a:rPr>
              <a:t>(希伯来书4:15-16)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38"/>
          <p:cNvSpPr txBox="1"/>
          <p:nvPr/>
        </p:nvSpPr>
        <p:spPr>
          <a:xfrm>
            <a:off x="4400550" y="4788291"/>
            <a:ext cx="571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9"/>
          <p:cNvSpPr txBox="1">
            <a:spLocks noGrp="1"/>
          </p:cNvSpPr>
          <p:nvPr>
            <p:ph type="title"/>
          </p:nvPr>
        </p:nvSpPr>
        <p:spPr>
          <a:xfrm>
            <a:off x="228600" y="205978"/>
            <a:ext cx="8686800" cy="5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2. 圣洁国度子民是有君尊的祭司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9"/>
          <p:cNvSpPr txBox="1">
            <a:spLocks noGrp="1"/>
          </p:cNvSpPr>
          <p:nvPr>
            <p:ph type="body" idx="1"/>
          </p:nvPr>
        </p:nvSpPr>
        <p:spPr>
          <a:xfrm>
            <a:off x="228600" y="742950"/>
            <a:ext cx="8686800" cy="4194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r>
              <a:rPr lang="en" sz="3000">
                <a:solidFill>
                  <a:srgbClr val="000000"/>
                </a:solidFill>
              </a:rPr>
              <a:t>2</a:t>
            </a: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3000">
                <a:solidFill>
                  <a:srgbClr val="000000"/>
                </a:solidFill>
              </a:rPr>
              <a:t>神国子民的圣洁生命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圣洁(Holly)的追求：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你们要归我作祭司的国度，为圣洁的国民</a:t>
            </a:r>
            <a:r>
              <a:rPr lang="en" sz="3000">
                <a:solidFill>
                  <a:srgbClr val="000000"/>
                </a:solidFill>
                <a:latin typeface="KaiTi"/>
                <a:ea typeface="KaiTi"/>
                <a:cs typeface="KaiTi"/>
                <a:sym typeface="KaiTi"/>
              </a:rPr>
              <a:t>。</a:t>
            </a:r>
            <a:r>
              <a:rPr lang="en" sz="2400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（出埃及记19:6）</a:t>
            </a:r>
            <a:endParaRPr sz="2400">
              <a:latin typeface="SimSun"/>
              <a:ea typeface="SimSun"/>
              <a:cs typeface="SimSun"/>
              <a:sym typeface="SimSun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那召你们的既是圣洁，你们在一切所行的事上也要圣洁。因为经上记著说：「你们要圣洁，因为我是圣洁的。</a:t>
            </a:r>
            <a:r>
              <a:rPr lang="en" sz="24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 (</a:t>
            </a:r>
            <a:r>
              <a:rPr lang="en" sz="2400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彼得前</a:t>
            </a:r>
            <a:r>
              <a:rPr lang="en" sz="24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书1:15-16)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你们要圣洁，因为我耶和华你们的神是圣洁的</a:t>
            </a:r>
            <a:r>
              <a:rPr lang="en" sz="3000">
                <a:latin typeface="Arial"/>
                <a:ea typeface="Arial"/>
                <a:cs typeface="Arial"/>
                <a:sym typeface="Arial"/>
              </a:rPr>
              <a:t>。</a:t>
            </a:r>
            <a:r>
              <a:rPr lang="en" sz="2400">
                <a:latin typeface="SimSun"/>
                <a:ea typeface="SimSun"/>
                <a:cs typeface="SimSun"/>
                <a:sym typeface="SimSun"/>
              </a:rPr>
              <a:t>(利未记19:2)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39"/>
          <p:cNvSpPr txBox="1"/>
          <p:nvPr/>
        </p:nvSpPr>
        <p:spPr>
          <a:xfrm>
            <a:off x="4400550" y="4788291"/>
            <a:ext cx="571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0"/>
          <p:cNvSpPr txBox="1">
            <a:spLocks noGrp="1"/>
          </p:cNvSpPr>
          <p:nvPr>
            <p:ph type="title"/>
          </p:nvPr>
        </p:nvSpPr>
        <p:spPr>
          <a:xfrm>
            <a:off x="228600" y="205978"/>
            <a:ext cx="8686800" cy="5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2. 圣洁国度子民是有君尊的祭司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40"/>
          <p:cNvSpPr txBox="1">
            <a:spLocks noGrp="1"/>
          </p:cNvSpPr>
          <p:nvPr>
            <p:ph type="body" idx="1"/>
          </p:nvPr>
        </p:nvSpPr>
        <p:spPr>
          <a:xfrm>
            <a:off x="228600" y="742950"/>
            <a:ext cx="8686800" cy="4322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r>
              <a:rPr lang="en" sz="3000">
                <a:solidFill>
                  <a:srgbClr val="000000"/>
                </a:solidFill>
              </a:rPr>
              <a:t>3</a:t>
            </a: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正确理解“人人皆祭司”</a:t>
            </a:r>
            <a:r>
              <a:rPr lang="en" sz="3000">
                <a:latin typeface="Arial"/>
                <a:ea typeface="Arial"/>
                <a:cs typeface="Arial"/>
                <a:sym typeface="Arial"/>
              </a:rPr>
              <a:t> The Priesthood of All Believers（马丁路德改教运动衍生的一个口号）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路德原话：</a:t>
            </a:r>
            <a:r>
              <a:rPr lang="en" sz="300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所有基督徒都有真实属灵生命，除了职分不同，并无差别</a:t>
            </a:r>
            <a:r>
              <a:rPr lang="en" sz="3000">
                <a:latin typeface="Arial"/>
                <a:ea typeface="Arial"/>
                <a:cs typeface="Arial"/>
                <a:sym typeface="Arial"/>
              </a:rPr>
              <a:t>。</a:t>
            </a:r>
            <a:r>
              <a:rPr lang="en" sz="2400"/>
              <a:t>《致德意志民族基督徒贵族书》</a:t>
            </a:r>
            <a:endParaRPr/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原本意图：反对天主</a:t>
            </a:r>
            <a:r>
              <a:rPr lang="en" sz="3000"/>
              <a:t>教制定</a:t>
            </a:r>
            <a:r>
              <a:rPr lang="en" sz="3000">
                <a:latin typeface="Arial"/>
                <a:ea typeface="Arial"/>
                <a:cs typeface="Arial"/>
                <a:sym typeface="Arial"/>
              </a:rPr>
              <a:t>圣品阶层的弊端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错误演绎：藐视属灵权柄、随意解经、妄行圣礼</a:t>
            </a:r>
            <a:endParaRPr sz="2400"/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正确应用：信徒都有读经、祷告、代祷、事奉的权柄；但教会仍要设立不同属灵职分和恩赐。</a:t>
            </a:r>
            <a:endParaRPr sz="33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40"/>
          <p:cNvSpPr txBox="1"/>
          <p:nvPr/>
        </p:nvSpPr>
        <p:spPr>
          <a:xfrm>
            <a:off x="4400550" y="4788291"/>
            <a:ext cx="571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1"/>
          <p:cNvSpPr txBox="1">
            <a:spLocks noGrp="1"/>
          </p:cNvSpPr>
          <p:nvPr>
            <p:ph type="title"/>
          </p:nvPr>
        </p:nvSpPr>
        <p:spPr>
          <a:xfrm>
            <a:off x="228600" y="205978"/>
            <a:ext cx="8686800" cy="5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3. 圣洁国度子民要宣扬基督美德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41"/>
          <p:cNvSpPr txBox="1">
            <a:spLocks noGrp="1"/>
          </p:cNvSpPr>
          <p:nvPr>
            <p:ph type="body" idx="1"/>
          </p:nvPr>
        </p:nvSpPr>
        <p:spPr>
          <a:xfrm>
            <a:off x="228600" y="742950"/>
            <a:ext cx="8686800" cy="4322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3.1 </a:t>
            </a: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宣扬基督: 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召你们出黑暗入奇妙光明者</a:t>
            </a:r>
            <a:r>
              <a:rPr lang="en" sz="3000">
                <a:solidFill>
                  <a:srgbClr val="000000"/>
                </a:solidFill>
                <a:latin typeface="KaiTi"/>
                <a:ea typeface="KaiTi"/>
                <a:cs typeface="KaiTi"/>
                <a:sym typeface="KaiTi"/>
              </a:rPr>
              <a:t>。</a:t>
            </a:r>
            <a:r>
              <a:rPr lang="en" sz="2400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 (9)</a:t>
            </a:r>
            <a:endParaRPr/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世人原本出于犯罪的黑暗现状与结局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耶稣基督的救恩使我们出黑暗入光明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177800" marR="0" lvl="0" indent="-177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3.2 宣扬恩典: </a:t>
            </a:r>
            <a:r>
              <a:rPr lang="en" sz="300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从前未曾蒙怜恤，现在却蒙了怜恤</a:t>
            </a:r>
            <a:r>
              <a:rPr lang="en" sz="3000" b="0" i="0" u="none" strike="noStrike" cap="none">
                <a:solidFill>
                  <a:srgbClr val="000000"/>
                </a:solidFill>
                <a:latin typeface="KaiTi"/>
                <a:ea typeface="KaiTi"/>
                <a:cs typeface="KaiTi"/>
                <a:sym typeface="KaiTi"/>
              </a:rPr>
              <a:t>。</a:t>
            </a:r>
            <a:r>
              <a:rPr lang="en" sz="24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 </a:t>
            </a:r>
            <a:endParaRPr sz="2400" b="0" i="0" u="none" strike="noStrike" cap="none">
              <a:solidFill>
                <a:srgbClr val="000000"/>
              </a:solidFill>
              <a:latin typeface="SimSun"/>
              <a:ea typeface="SimSun"/>
              <a:cs typeface="SimSun"/>
              <a:sym typeface="SimSun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基督十架恩典的动因是神的恩慈怜悯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marR="0" lvl="0" indent="-952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3000"/>
              <a:buFont typeface="Arial"/>
              <a:buNone/>
            </a:pPr>
            <a:r>
              <a:rPr lang="en" sz="30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他被挂在木头上，亲身担当了我们的罪，使我们既然在罪上死，就得以在义上活。</a:t>
            </a:r>
            <a:r>
              <a:rPr lang="en" sz="24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(彼</a:t>
            </a:r>
            <a:r>
              <a:rPr lang="en" sz="2400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得</a:t>
            </a:r>
            <a:r>
              <a:rPr lang="en" sz="24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前书2:24)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>
              <a:solidFill>
                <a:srgbClr val="C00000"/>
              </a:solidFill>
              <a:latin typeface="KaiTi"/>
              <a:ea typeface="KaiTi"/>
              <a:cs typeface="KaiTi"/>
              <a:sym typeface="KaiTi"/>
            </a:endParaRPr>
          </a:p>
        </p:txBody>
      </p:sp>
      <p:sp>
        <p:nvSpPr>
          <p:cNvPr id="257" name="Google Shape;257;p41"/>
          <p:cNvSpPr txBox="1"/>
          <p:nvPr/>
        </p:nvSpPr>
        <p:spPr>
          <a:xfrm>
            <a:off x="4400550" y="4788291"/>
            <a:ext cx="571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41"/>
          <p:cNvSpPr txBox="1"/>
          <p:nvPr/>
        </p:nvSpPr>
        <p:spPr>
          <a:xfrm>
            <a:off x="7658100" y="2703296"/>
            <a:ext cx="1257300" cy="401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177800" marR="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(10)</a:t>
            </a:r>
            <a:endParaRPr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2"/>
          <p:cNvSpPr txBox="1">
            <a:spLocks noGrp="1"/>
          </p:cNvSpPr>
          <p:nvPr>
            <p:ph type="title"/>
          </p:nvPr>
        </p:nvSpPr>
        <p:spPr>
          <a:xfrm>
            <a:off x="228600" y="205978"/>
            <a:ext cx="8686800" cy="5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3. 圣洁国度子民要宣扬基督美德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42"/>
          <p:cNvSpPr txBox="1">
            <a:spLocks noGrp="1"/>
          </p:cNvSpPr>
          <p:nvPr>
            <p:ph type="body" idx="1"/>
          </p:nvPr>
        </p:nvSpPr>
        <p:spPr>
          <a:xfrm>
            <a:off x="228600" y="742950"/>
            <a:ext cx="8686800" cy="4322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3.3 </a:t>
            </a: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宣扬福音: 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出黑暗入奇妙光明</a:t>
            </a:r>
            <a:r>
              <a:rPr lang="en" sz="3000">
                <a:solidFill>
                  <a:srgbClr val="000000"/>
                </a:solidFill>
                <a:latin typeface="KaiTi"/>
                <a:ea typeface="KaiTi"/>
                <a:cs typeface="KaiTi"/>
                <a:sym typeface="KaiTi"/>
              </a:rPr>
              <a:t>。</a:t>
            </a:r>
            <a:r>
              <a:rPr lang="en" sz="2400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 (9)</a:t>
            </a:r>
            <a:endParaRPr/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脱离黑暗罪恶权势咒诅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十字架福音是穿透黑暗的大光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lvl="0" indent="-25717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神子民有义务宣扬这大好消息</a:t>
            </a:r>
            <a:br>
              <a:rPr lang="en" sz="3000">
                <a:latin typeface="Arial"/>
                <a:ea typeface="Arial"/>
                <a:cs typeface="Arial"/>
                <a:sym typeface="Arial"/>
              </a:rPr>
            </a:br>
            <a:r>
              <a:rPr lang="en" sz="300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使你们无可指摘，诚实无伪，在这弯曲悖谬的世代作神无瑕疵的儿女。你们显在这世代中，好像明光照耀，将生命的道表明出来</a:t>
            </a:r>
            <a:r>
              <a:rPr lang="en" sz="3000" b="0" i="0" u="none" strike="noStrike" cap="none">
                <a:solidFill>
                  <a:srgbClr val="000000"/>
                </a:solidFill>
                <a:latin typeface="KaiTi"/>
                <a:ea typeface="KaiTi"/>
                <a:cs typeface="KaiTi"/>
                <a:sym typeface="KaiTi"/>
              </a:rPr>
              <a:t>。</a:t>
            </a:r>
            <a:r>
              <a:rPr lang="en" sz="24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(腓利比书2</a:t>
            </a:r>
            <a:r>
              <a:rPr lang="en" sz="2400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:</a:t>
            </a:r>
            <a:r>
              <a:rPr lang="en" sz="2400" b="0" i="0" u="none" strike="noStrike" cap="non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15-16)</a:t>
            </a:r>
            <a:endParaRPr/>
          </a:p>
          <a:p>
            <a:pPr marL="177800" marR="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用生命见证传扬基督救恩的福音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42"/>
          <p:cNvSpPr txBox="1"/>
          <p:nvPr/>
        </p:nvSpPr>
        <p:spPr>
          <a:xfrm>
            <a:off x="4400550" y="4788291"/>
            <a:ext cx="571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43" descr="太阳· 免费素材图片"/>
          <p:cNvPicPr preferRelativeResize="0"/>
          <p:nvPr/>
        </p:nvPicPr>
        <p:blipFill rotWithShape="1">
          <a:blip r:embed="rId3">
            <a:alphaModFix/>
          </a:blip>
          <a:srcRect l="28029" t="15110" r="-1" b="939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3"/>
          <p:cNvSpPr txBox="1">
            <a:spLocks noGrp="1"/>
          </p:cNvSpPr>
          <p:nvPr>
            <p:ph type="title"/>
          </p:nvPr>
        </p:nvSpPr>
        <p:spPr>
          <a:xfrm>
            <a:off x="228600" y="205978"/>
            <a:ext cx="8686800" cy="5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结语：都来作圣洁国度的子民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43"/>
          <p:cNvSpPr txBox="1">
            <a:spLocks noGrp="1"/>
          </p:cNvSpPr>
          <p:nvPr>
            <p:ph type="body" idx="1"/>
          </p:nvPr>
        </p:nvSpPr>
        <p:spPr>
          <a:xfrm>
            <a:off x="228600" y="1001390"/>
            <a:ext cx="8686800" cy="3936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成为圣洁国度的子民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是神</a:t>
            </a:r>
            <a:r>
              <a:rPr lang="en" sz="3000">
                <a:solidFill>
                  <a:srgbClr val="000000"/>
                </a:solidFill>
              </a:rPr>
              <a:t>旨意中的呼召拣选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是荣耀神圣的祭司身份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有宣扬基督救恩的责任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30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" sz="3600">
                <a:latin typeface="Arial"/>
                <a:ea typeface="Arial"/>
                <a:cs typeface="Arial"/>
                <a:sym typeface="Arial"/>
              </a:rPr>
              <a:t>    愿在圣洁光明国度里与你同为子民！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43"/>
          <p:cNvSpPr txBox="1"/>
          <p:nvPr/>
        </p:nvSpPr>
        <p:spPr>
          <a:xfrm>
            <a:off x="4400550" y="4788291"/>
            <a:ext cx="571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0" name="Google Shape;160;p29"/>
          <p:cNvGraphicFramePr/>
          <p:nvPr/>
        </p:nvGraphicFramePr>
        <p:xfrm>
          <a:off x="954296" y="808716"/>
          <a:ext cx="7049800" cy="1035600"/>
        </p:xfrm>
        <a:graphic>
          <a:graphicData uri="http://schemas.openxmlformats.org/drawingml/2006/table">
            <a:tbl>
              <a:tblPr>
                <a:noFill/>
                <a:tableStyleId>{BF8DC424-7A04-4205-92DC-1157DA5E37BA}</a:tableStyleId>
              </a:tblPr>
              <a:tblGrid>
                <a:gridCol w="704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356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4600" b="1">
                          <a:solidFill>
                            <a:schemeClr val="lt1"/>
                          </a:solidFill>
                        </a:rPr>
                        <a:t>圣洁国度的子民</a:t>
                      </a:r>
                      <a:endParaRPr sz="4600" b="1">
                        <a:solidFill>
                          <a:schemeClr val="lt1"/>
                        </a:solidFill>
                      </a:endParaRPr>
                    </a:p>
                  </a:txBody>
                  <a:tcPr marL="28575" marR="28575" marT="91425" marB="91425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1" name="Google Shape;161;p29"/>
          <p:cNvGraphicFramePr/>
          <p:nvPr/>
        </p:nvGraphicFramePr>
        <p:xfrm>
          <a:off x="370571" y="3191036"/>
          <a:ext cx="8696425" cy="1265900"/>
        </p:xfrm>
        <a:graphic>
          <a:graphicData uri="http://schemas.openxmlformats.org/drawingml/2006/table">
            <a:tbl>
              <a:tblPr>
                <a:noFill/>
                <a:tableStyleId>{BF8DC424-7A04-4205-92DC-1157DA5E37BA}</a:tableStyleId>
              </a:tblPr>
              <a:tblGrid>
                <a:gridCol w="8696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659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彼得前书 2:9～10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2" name="Google Shape;162;p29"/>
          <p:cNvGraphicFramePr/>
          <p:nvPr/>
        </p:nvGraphicFramePr>
        <p:xfrm>
          <a:off x="653246" y="2389311"/>
          <a:ext cx="7651900" cy="1143500"/>
        </p:xfrm>
        <a:graphic>
          <a:graphicData uri="http://schemas.openxmlformats.org/drawingml/2006/table">
            <a:tbl>
              <a:tblPr>
                <a:noFill/>
                <a:tableStyleId>{BF8DC424-7A04-4205-92DC-1157DA5E37BA}</a:tableStyleId>
              </a:tblPr>
              <a:tblGrid>
                <a:gridCol w="7651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3600">
                          <a:solidFill>
                            <a:schemeClr val="lt1"/>
                          </a:solidFill>
                        </a:rPr>
                        <a:t>李东光 牧师</a:t>
                      </a:r>
                      <a:endParaRPr sz="36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7" name="Google Shape;167;p30"/>
          <p:cNvGraphicFramePr/>
          <p:nvPr/>
        </p:nvGraphicFramePr>
        <p:xfrm>
          <a:off x="58762" y="851648"/>
          <a:ext cx="9085250" cy="4211850"/>
        </p:xfrm>
        <a:graphic>
          <a:graphicData uri="http://schemas.openxmlformats.org/drawingml/2006/table">
            <a:tbl>
              <a:tblPr>
                <a:noFill/>
                <a:tableStyleId>{BF8DC424-7A04-4205-92DC-1157DA5E37BA}</a:tableStyleId>
              </a:tblPr>
              <a:tblGrid>
                <a:gridCol w="908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118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 u="sng">
                          <a:solidFill>
                            <a:schemeClr val="lt1"/>
                          </a:solidFill>
                        </a:rPr>
                        <a:t>彼得前书 2章</a:t>
                      </a:r>
                      <a:r>
                        <a:rPr lang="en" sz="3200">
                          <a:solidFill>
                            <a:schemeClr val="lt1"/>
                          </a:solidFill>
                        </a:rPr>
                        <a:t> 9 唯有你们是被拣选的族类，是有君尊的祭司，是圣洁的国度，是属神的子民，要叫你们宣扬那召你们出黑暗、入奇妙光明者的美德。 10 你们从前算不得子民，现在却做了神的子民；从前未曾蒙怜恤，现在却蒙了怜恤。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8" name="Google Shape;168;p30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9" name="Google Shape;16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0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71" name="Google Shape;171;p30"/>
          <p:cNvSpPr txBox="1"/>
          <p:nvPr/>
        </p:nvSpPr>
        <p:spPr>
          <a:xfrm>
            <a:off x="6735950" y="37757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72" name="Google Shape;172;p30"/>
          <p:cNvSpPr/>
          <p:nvPr/>
        </p:nvSpPr>
        <p:spPr>
          <a:xfrm>
            <a:off x="0" y="694150"/>
            <a:ext cx="9144000" cy="924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73" name="Google Shape;173;p30"/>
          <p:cNvGraphicFramePr/>
          <p:nvPr/>
        </p:nvGraphicFramePr>
        <p:xfrm>
          <a:off x="1099688" y="101500"/>
          <a:ext cx="5564425" cy="602522"/>
        </p:xfrm>
        <a:graphic>
          <a:graphicData uri="http://schemas.openxmlformats.org/drawingml/2006/table">
            <a:tbl>
              <a:tblPr>
                <a:noFill/>
                <a:tableStyleId>{BF8DC424-7A04-4205-92DC-1157DA5E37BA}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相关经文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4" name="Google Shape;174;p30"/>
          <p:cNvGraphicFramePr/>
          <p:nvPr/>
        </p:nvGraphicFramePr>
        <p:xfrm>
          <a:off x="2548200" y="89373"/>
          <a:ext cx="6301000" cy="602522"/>
        </p:xfrm>
        <a:graphic>
          <a:graphicData uri="http://schemas.openxmlformats.org/drawingml/2006/table">
            <a:tbl>
              <a:tblPr>
                <a:noFill/>
                <a:tableStyleId>{BF8DC424-7A04-4205-92DC-1157DA5E37BA}</a:tableStyleId>
              </a:tblPr>
              <a:tblGrid>
                <a:gridCol w="630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彼得前书 2:9～10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5" name="Google Shape;175;p30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3"/>
          <p:cNvSpPr txBox="1">
            <a:spLocks noGrp="1"/>
          </p:cNvSpPr>
          <p:nvPr>
            <p:ph type="title"/>
          </p:nvPr>
        </p:nvSpPr>
        <p:spPr>
          <a:xfrm>
            <a:off x="228600" y="205978"/>
            <a:ext cx="8686800" cy="5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引言：国庆联想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3"/>
          <p:cNvSpPr txBox="1">
            <a:spLocks noGrp="1"/>
          </p:cNvSpPr>
          <p:nvPr>
            <p:ph type="body" idx="1"/>
          </p:nvPr>
        </p:nvSpPr>
        <p:spPr>
          <a:xfrm>
            <a:off x="228600" y="756804"/>
            <a:ext cx="8686800" cy="403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90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加拿大国庆节过得怎么样？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加拿大是一个理想家园吗？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成为圣洁国度的子民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被拣选的族类、有君尊的祭司、</a:t>
            </a:r>
            <a:br>
              <a:rPr lang="en" sz="3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3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圣洁的国度、属神的子民，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（2:9)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203200" lvl="0" indent="-254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3000"/>
              <a:buFont typeface="Arial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圣洁国度子民的	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" sz="3000"/>
              <a:t>       </a:t>
            </a:r>
            <a:r>
              <a:rPr lang="en" sz="3000"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" sz="3000"/>
              <a:t>)</a:t>
            </a:r>
            <a:r>
              <a:rPr lang="en" sz="3000">
                <a:latin typeface="Arial"/>
                <a:ea typeface="Arial"/>
                <a:cs typeface="Arial"/>
                <a:sym typeface="Arial"/>
              </a:rPr>
              <a:t>身份确认 		2</a:t>
            </a:r>
            <a:r>
              <a:rPr lang="en" sz="3000"/>
              <a:t>)</a:t>
            </a:r>
            <a:r>
              <a:rPr lang="en" sz="3000">
                <a:latin typeface="Arial"/>
                <a:ea typeface="Arial"/>
                <a:cs typeface="Arial"/>
                <a:sym typeface="Arial"/>
              </a:rPr>
              <a:t>荣耀特征		3)神圣使命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33"/>
          <p:cNvSpPr txBox="1"/>
          <p:nvPr/>
        </p:nvSpPr>
        <p:spPr>
          <a:xfrm>
            <a:off x="4400550" y="4788291"/>
            <a:ext cx="571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5" name="Google Shape;195;p33"/>
          <p:cNvGrpSpPr/>
          <p:nvPr/>
        </p:nvGrpSpPr>
        <p:grpSpPr>
          <a:xfrm>
            <a:off x="5584371" y="0"/>
            <a:ext cx="3396341" cy="3842261"/>
            <a:chOff x="6845862" y="784926"/>
            <a:chExt cx="5041338" cy="5784127"/>
          </a:xfrm>
        </p:grpSpPr>
        <p:pic>
          <p:nvPicPr>
            <p:cNvPr id="196" name="Google Shape;196;p3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6845862" y="784926"/>
              <a:ext cx="5041338" cy="5784127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97" name="Google Shape;197;p33"/>
            <p:cNvCxnSpPr/>
            <p:nvPr/>
          </p:nvCxnSpPr>
          <p:spPr>
            <a:xfrm>
              <a:off x="8075851" y="1205713"/>
              <a:ext cx="2476163" cy="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198" name="Google Shape;198;p33"/>
            <p:cNvCxnSpPr/>
            <p:nvPr/>
          </p:nvCxnSpPr>
          <p:spPr>
            <a:xfrm>
              <a:off x="8075851" y="4287430"/>
              <a:ext cx="2476163" cy="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 txBox="1">
            <a:spLocks noGrp="1"/>
          </p:cNvSpPr>
          <p:nvPr>
            <p:ph type="title"/>
          </p:nvPr>
        </p:nvSpPr>
        <p:spPr>
          <a:xfrm>
            <a:off x="228600" y="205978"/>
            <a:ext cx="8686800" cy="5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1.圣洁国度子民是被拣选的族类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4"/>
          <p:cNvSpPr txBox="1">
            <a:spLocks noGrp="1"/>
          </p:cNvSpPr>
          <p:nvPr>
            <p:ph type="body" idx="1"/>
          </p:nvPr>
        </p:nvSpPr>
        <p:spPr>
          <a:xfrm>
            <a:off x="228600" y="742950"/>
            <a:ext cx="8686800" cy="4194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1.1 身份转变的事实</a:t>
            </a:r>
            <a:b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你们从前算不得子民，现在却作了神的子民</a:t>
            </a:r>
            <a:r>
              <a:rPr lang="en" sz="3000">
                <a:latin typeface="KaiTi"/>
                <a:ea typeface="KaiTi"/>
                <a:cs typeface="KaiTi"/>
                <a:sym typeface="KaiTi"/>
              </a:rPr>
              <a:t>。</a:t>
            </a:r>
            <a:r>
              <a:rPr lang="en" sz="2400">
                <a:latin typeface="SimSun"/>
                <a:ea typeface="SimSun"/>
                <a:cs typeface="SimSun"/>
                <a:sym typeface="SimSun"/>
              </a:rPr>
              <a:t>(10)</a:t>
            </a:r>
            <a:endParaRPr/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从前：不是神的子民 - 罪人远离神 </a:t>
            </a:r>
            <a:endParaRPr/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现在：作了神的子民 – 如何发生的？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我从前是亵渎神的，逼迫人的，侮慢人的；然而我还蒙了怜悯，因我是不信不明白的时候而做的</a:t>
            </a:r>
            <a:r>
              <a:rPr lang="en" sz="3000">
                <a:latin typeface="Arial"/>
                <a:ea typeface="Arial"/>
                <a:cs typeface="Arial"/>
                <a:sym typeface="Arial"/>
              </a:rPr>
              <a:t>。</a:t>
            </a:r>
            <a:r>
              <a:rPr lang="en" sz="2400">
                <a:latin typeface="Arial"/>
                <a:ea typeface="Arial"/>
                <a:cs typeface="Arial"/>
                <a:sym typeface="Arial"/>
              </a:rPr>
              <a:t>（提摩太前书1:13）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从前 – 现在的转变是因神怜悯我们	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1778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4"/>
          <p:cNvSpPr txBox="1"/>
          <p:nvPr/>
        </p:nvSpPr>
        <p:spPr>
          <a:xfrm>
            <a:off x="4400550" y="4788291"/>
            <a:ext cx="571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 txBox="1">
            <a:spLocks noGrp="1"/>
          </p:cNvSpPr>
          <p:nvPr>
            <p:ph type="title"/>
          </p:nvPr>
        </p:nvSpPr>
        <p:spPr>
          <a:xfrm>
            <a:off x="228600" y="205978"/>
            <a:ext cx="8686800" cy="5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1.圣洁国度子民是被拣选的族类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5"/>
          <p:cNvSpPr txBox="1">
            <a:spLocks noGrp="1"/>
          </p:cNvSpPr>
          <p:nvPr>
            <p:ph type="body" idx="1"/>
          </p:nvPr>
        </p:nvSpPr>
        <p:spPr>
          <a:xfrm>
            <a:off x="228600" y="742950"/>
            <a:ext cx="8686800" cy="4194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1.2 </a:t>
            </a: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神主动</a:t>
            </a: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的救赎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惟有你们是被拣选的族类,</a:t>
            </a:r>
            <a:r>
              <a:rPr lang="en" sz="2400">
                <a:latin typeface="SimSun"/>
                <a:ea typeface="SimSun"/>
                <a:cs typeface="SimSun"/>
                <a:sym typeface="SimSun"/>
              </a:rPr>
              <a:t>(9)</a:t>
            </a:r>
            <a:endParaRPr/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拣选：族类=群体；特点：不配，而是蒙拣选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就是照父神的先见被拣选、藉著圣灵得成圣洁，以致顺服耶稣基督，又蒙他血所洒的人</a:t>
            </a:r>
            <a:r>
              <a:rPr lang="en" sz="3000">
                <a:latin typeface="Arial"/>
                <a:ea typeface="Arial"/>
                <a:cs typeface="Arial"/>
                <a:sym typeface="Arial"/>
              </a:rPr>
              <a:t>。</a:t>
            </a:r>
            <a:r>
              <a:rPr lang="en" sz="2400">
                <a:solidFill>
                  <a:srgbClr val="000000"/>
                </a:solidFill>
              </a:rPr>
              <a:t>(</a:t>
            </a: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彼得前书1:2</a:t>
            </a:r>
            <a:r>
              <a:rPr lang="en" sz="2400">
                <a:solidFill>
                  <a:srgbClr val="000000"/>
                </a:solidFill>
              </a:rPr>
              <a:t>)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天父亲自拣选、基督宝血救赎、圣灵做工保守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得救是神纯粹的恩典、人不配得，所以要感恩	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1778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5"/>
          <p:cNvSpPr txBox="1"/>
          <p:nvPr/>
        </p:nvSpPr>
        <p:spPr>
          <a:xfrm>
            <a:off x="4400550" y="4788291"/>
            <a:ext cx="571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6"/>
          <p:cNvSpPr txBox="1">
            <a:spLocks noGrp="1"/>
          </p:cNvSpPr>
          <p:nvPr>
            <p:ph type="title"/>
          </p:nvPr>
        </p:nvSpPr>
        <p:spPr>
          <a:xfrm>
            <a:off x="228600" y="205978"/>
            <a:ext cx="8686800" cy="5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1.圣洁国度子民是被拣选的族类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6"/>
          <p:cNvSpPr txBox="1">
            <a:spLocks noGrp="1"/>
          </p:cNvSpPr>
          <p:nvPr>
            <p:ph type="body" idx="1"/>
          </p:nvPr>
        </p:nvSpPr>
        <p:spPr>
          <a:xfrm>
            <a:off x="228600" y="742950"/>
            <a:ext cx="8686800" cy="4194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1.2 </a:t>
            </a: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神主动</a:t>
            </a: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的救赎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呼召：神亲自的呼召引领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召我们出黑暗入奇妙光明</a:t>
            </a:r>
            <a:r>
              <a:rPr lang="en" sz="3000">
                <a:latin typeface="Arial"/>
                <a:ea typeface="Arial"/>
                <a:cs typeface="Arial"/>
                <a:sym typeface="Arial"/>
              </a:rPr>
              <a:t>。</a:t>
            </a: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(9</a:t>
            </a: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）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神藉着：</a:t>
            </a:r>
            <a:br>
              <a:rPr lang="en" sz="3000">
                <a:latin typeface="Arial"/>
                <a:ea typeface="Arial"/>
                <a:cs typeface="Arial"/>
                <a:sym typeface="Arial"/>
              </a:rPr>
            </a:br>
            <a:r>
              <a:rPr lang="en" sz="3000">
                <a:latin typeface="Arial"/>
                <a:ea typeface="Arial"/>
                <a:cs typeface="Arial"/>
                <a:sym typeface="Arial"/>
              </a:rPr>
              <a:t>   祂的仆人、各种际遇、教会之爱、祂的话语</a:t>
            </a:r>
            <a:br>
              <a:rPr lang="en" sz="3000">
                <a:latin typeface="Arial"/>
                <a:ea typeface="Arial"/>
                <a:cs typeface="Arial"/>
                <a:sym typeface="Arial"/>
              </a:rPr>
            </a:br>
            <a:r>
              <a:rPr lang="en" sz="3000">
                <a:latin typeface="Arial"/>
                <a:ea typeface="Arial"/>
                <a:cs typeface="Arial"/>
                <a:sym typeface="Arial"/>
              </a:rPr>
              <a:t>呼召我们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还未进入光明国度的朋友，神现在就在呼召你！	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1778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36"/>
          <p:cNvSpPr txBox="1"/>
          <p:nvPr/>
        </p:nvSpPr>
        <p:spPr>
          <a:xfrm>
            <a:off x="4400550" y="4788291"/>
            <a:ext cx="571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7"/>
          <p:cNvPicPr preferRelativeResize="0"/>
          <p:nvPr/>
        </p:nvPicPr>
        <p:blipFill rotWithShape="1">
          <a:blip r:embed="rId3">
            <a:alphaModFix/>
          </a:blip>
          <a:srcRect l="38750" r="2500"/>
          <a:stretch/>
        </p:blipFill>
        <p:spPr>
          <a:xfrm>
            <a:off x="4534403" y="593720"/>
            <a:ext cx="4380997" cy="4194572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7"/>
          <p:cNvSpPr txBox="1">
            <a:spLocks noGrp="1"/>
          </p:cNvSpPr>
          <p:nvPr>
            <p:ph type="title"/>
          </p:nvPr>
        </p:nvSpPr>
        <p:spPr>
          <a:xfrm>
            <a:off x="228600" y="205978"/>
            <a:ext cx="8686800" cy="53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1.圣洁国度子民是被拣选的族类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37"/>
          <p:cNvSpPr txBox="1">
            <a:spLocks noGrp="1"/>
          </p:cNvSpPr>
          <p:nvPr>
            <p:ph type="body" idx="1"/>
          </p:nvPr>
        </p:nvSpPr>
        <p:spPr>
          <a:xfrm>
            <a:off x="228600" y="742950"/>
            <a:ext cx="4260825" cy="419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1.3 对加尔文神学的理解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无条件拣选：神拣选得救的人，不是根据人的信心、行为，而是完全出于祂的恩典和旨意。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有限救赎：基督救赎是专门为蒙拣选者而成就的</a:t>
            </a:r>
            <a:r>
              <a:rPr lang="en" sz="3000"/>
              <a:t>，</a:t>
            </a:r>
            <a:r>
              <a:rPr lang="en" sz="3000">
                <a:latin typeface="Arial"/>
                <a:ea typeface="Arial"/>
                <a:cs typeface="Arial"/>
                <a:sym typeface="Arial"/>
              </a:rPr>
              <a:t>并有效地保证他们得救。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37"/>
          <p:cNvSpPr txBox="1"/>
          <p:nvPr/>
        </p:nvSpPr>
        <p:spPr>
          <a:xfrm>
            <a:off x="4400550" y="4788291"/>
            <a:ext cx="571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8" name="Google Shape;228;p37"/>
          <p:cNvCxnSpPr/>
          <p:nvPr/>
        </p:nvCxnSpPr>
        <p:spPr>
          <a:xfrm>
            <a:off x="4686300" y="2188028"/>
            <a:ext cx="3755572" cy="0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229" name="Google Shape;229;p37"/>
          <p:cNvCxnSpPr/>
          <p:nvPr/>
        </p:nvCxnSpPr>
        <p:spPr>
          <a:xfrm>
            <a:off x="4669974" y="3004451"/>
            <a:ext cx="3755572" cy="0"/>
          </a:xfrm>
          <a:prstGeom prst="straightConnector1">
            <a:avLst/>
          </a:prstGeom>
          <a:noFill/>
          <a:ln w="38100" cap="flat" cmpd="sng">
            <a:solidFill>
              <a:srgbClr val="C00000"/>
            </a:solidFill>
            <a:prstDash val="solid"/>
            <a:miter lim="8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521</Words>
  <Application>Microsoft Office PowerPoint</Application>
  <PresentationFormat>On-screen Show (16:9)</PresentationFormat>
  <Paragraphs>93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Roboto</vt:lpstr>
      <vt:lpstr>Calibri</vt:lpstr>
      <vt:lpstr>Twentieth Century</vt:lpstr>
      <vt:lpstr>SimSun</vt:lpstr>
      <vt:lpstr>KaiTi</vt:lpstr>
      <vt:lpstr>Arial</vt:lpstr>
      <vt:lpstr>Simple Light</vt:lpstr>
      <vt:lpstr>Office Theme</vt:lpstr>
      <vt:lpstr>PowerPoint Presentation</vt:lpstr>
      <vt:lpstr>PowerPoint Presentation</vt:lpstr>
      <vt:lpstr>PowerPoint Presentation</vt:lpstr>
      <vt:lpstr>PowerPoint Presentation</vt:lpstr>
      <vt:lpstr>引言：国庆联想</vt:lpstr>
      <vt:lpstr>1.圣洁国度子民是被拣选的族类</vt:lpstr>
      <vt:lpstr>1.圣洁国度子民是被拣选的族类</vt:lpstr>
      <vt:lpstr>1.圣洁国度子民是被拣选的族类</vt:lpstr>
      <vt:lpstr>1.圣洁国度子民是被拣选的族类</vt:lpstr>
      <vt:lpstr>2. 圣洁国度子民是有君尊的祭司</vt:lpstr>
      <vt:lpstr>2. 圣洁国度子民是有君尊的祭司</vt:lpstr>
      <vt:lpstr>2. 圣洁国度子民是有君尊的祭司</vt:lpstr>
      <vt:lpstr>3. 圣洁国度子民要宣扬基督美德</vt:lpstr>
      <vt:lpstr>3. 圣洁国度子民要宣扬基督美德</vt:lpstr>
      <vt:lpstr>结语：都来作圣洁国度的子民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gw16</dc:creator>
  <cp:lastModifiedBy>G. Wang</cp:lastModifiedBy>
  <cp:revision>1</cp:revision>
  <dcterms:modified xsi:type="dcterms:W3CDTF">2026-07-06T01:49:23Z</dcterms:modified>
</cp:coreProperties>
</file>