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embeddedFontLst>
    <p:embeddedFont>
      <p:font typeface="Microsoft JhengHei" panose="020B0604030504040204" pitchFamily="34" charset="-120"/>
      <p:regular r:id="rId19"/>
      <p:bold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9528B7-0800-4C2B-951D-CEB0E9560D2D}">
  <a:tblStyle styleId="{BF9528B7-0800-4C2B-951D-CEB0E9560D2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50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4db3d7a28_3_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3f4db3d7a28_3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4db3d7a28_3_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3f4db3d7a28_3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4db3d7a28_3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5" name="Google Shape;245;g3f4db3d7a28_3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4db3d7a28_3_1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g3f4db3d7a28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4db3d7a28_3_1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2" name="Google Shape;262;g3f4db3d7a28_3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4db3d7a28_3_1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1" name="Google Shape;271;g3f4db3d7a28_3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4ca8151a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4ca8151a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4db3d7a28_3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g3f4db3d7a28_3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4db3d7a28_3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6" name="Google Shape;196;g3f4db3d7a28_3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4db3d7a28_3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2" name="Google Shape;202;g3f4db3d7a28_3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4db3d7a28_3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g3f4db3d7a28_3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4db3d7a28_3_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9" name="Google Shape;219;g3f4db3d7a28_3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约翰福音 John 1:9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166475" y="1058265"/>
          <a:ext cx="8862425" cy="384755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9 那光是真光，照亮一切生在世上的人。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9 The true light that gives light to everyone was coming into the world.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7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一.光明之子与黑暗之子的区别1-5</a:t>
            </a: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2" name="Google Shape;232;p37"/>
          <p:cNvSpPr txBox="1"/>
          <p:nvPr/>
        </p:nvSpPr>
        <p:spPr>
          <a:xfrm>
            <a:off x="140676" y="1052300"/>
            <a:ext cx="8897815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祷告不需要华丽的言语，而是向神表达人的真实情感</a:t>
            </a:r>
            <a:endParaRPr sz="2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7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7"/>
          <p:cNvSpPr/>
          <p:nvPr/>
        </p:nvSpPr>
        <p:spPr>
          <a:xfrm>
            <a:off x="0" y="1647150"/>
            <a:ext cx="898434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诗109:8愿他的年日短少，愿别人得他的职分。9愿他的儿女为孤儿，他的妻子为寡妇。10愿他的儿女漂流讨饭，从他们荒凉之处出来求食。13愿他的后人断绝，名字被涂抹，不传于下代。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-126610" y="2871970"/>
            <a:ext cx="80772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祷告是光明之子的特权</a:t>
            </a:r>
            <a:endParaRPr/>
          </a:p>
        </p:txBody>
      </p:sp>
      <p:sp>
        <p:nvSpPr>
          <p:cNvPr id="236" name="Google Shape;236;p37"/>
          <p:cNvSpPr/>
          <p:nvPr/>
        </p:nvSpPr>
        <p:spPr>
          <a:xfrm>
            <a:off x="154744" y="3395960"/>
            <a:ext cx="817332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来4:15因我们的大祭司并非不能体恤我们的软弱，他也曾凡事受过试探，与我们一样，只是他没有犯罪。16所以我们只管坦然无惧地来到施恩的宝座前，为要得怜恤，蒙恩惠，作随时的帮助。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8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二.光明之子要警醒预备迎接主的再来6-10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2" name="Google Shape;242;p38"/>
          <p:cNvSpPr/>
          <p:nvPr/>
        </p:nvSpPr>
        <p:spPr>
          <a:xfrm>
            <a:off x="84400" y="1006948"/>
            <a:ext cx="8961000" cy="32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SimSun"/>
                <a:ea typeface="SimSun"/>
                <a:cs typeface="SimSun"/>
                <a:sym typeface="SimSun"/>
              </a:rPr>
              <a:t>帖前5:6所以，我们不要睡觉，像别人一样，总要警醒谨守。7因为睡了的人是在夜间睡，醉了的人是在夜间醉。8但我们既然属乎白昼，就应当谨守，把信和爱当作护心镜遮胸，把得救的盼望当作头盔戴上。9因为　神不是预定我们受刑，乃是预定我们藉着我们主耶稣基督得救。10他替我们死，叫我们无论醒着、睡着，都与他同活。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9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二.光明之子要警醒预备迎接主的再来6-10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8" name="Google Shape;248;p39"/>
          <p:cNvSpPr txBox="1"/>
          <p:nvPr/>
        </p:nvSpPr>
        <p:spPr>
          <a:xfrm>
            <a:off x="147711" y="1070693"/>
            <a:ext cx="877824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1、要警醒祷告预备主的再来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9"/>
          <p:cNvSpPr/>
          <p:nvPr/>
        </p:nvSpPr>
        <p:spPr>
          <a:xfrm>
            <a:off x="91440" y="1644531"/>
            <a:ext cx="883451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当一个社会“奇装异服、性别失序、伦理堕落、利欲横行”的时候，正是这个社会罪恶就要满贯的征兆</a:t>
            </a:r>
            <a:r>
              <a:rPr lang="en" sz="2400">
                <a:solidFill>
                  <a:srgbClr val="FF0000"/>
                </a:solidFill>
              </a:rPr>
              <a:t>。</a:t>
            </a:r>
            <a:endParaRPr sz="240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39"/>
          <p:cNvPicPr preferRelativeResize="0"/>
          <p:nvPr/>
        </p:nvPicPr>
        <p:blipFill rotWithShape="1">
          <a:blip r:embed="rId3">
            <a:alphaModFix/>
          </a:blip>
          <a:srcRect b="5945"/>
          <a:stretch/>
        </p:blipFill>
        <p:spPr>
          <a:xfrm>
            <a:off x="4417256" y="2504188"/>
            <a:ext cx="3608362" cy="2533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/>
          <p:nvPr/>
        </p:nvSpPr>
        <p:spPr>
          <a:xfrm>
            <a:off x="140677" y="326867"/>
            <a:ext cx="8721969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二.光明之子要警醒预备迎接主的再来6-10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6" name="Google Shape;256;p40"/>
          <p:cNvSpPr txBox="1"/>
          <p:nvPr/>
        </p:nvSpPr>
        <p:spPr>
          <a:xfrm>
            <a:off x="147711" y="1070693"/>
            <a:ext cx="877824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2、常存信望爱与主同活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0"/>
          <p:cNvSpPr/>
          <p:nvPr/>
        </p:nvSpPr>
        <p:spPr>
          <a:xfrm>
            <a:off x="91440" y="1620823"/>
            <a:ext cx="886968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信心是我们</a:t>
            </a: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与神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的关系，爱心是因为我们与神有美好的关系而与人有美好的关系，对神的盼望决定了我们今天如何的生活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0"/>
          <p:cNvSpPr/>
          <p:nvPr/>
        </p:nvSpPr>
        <p:spPr>
          <a:xfrm>
            <a:off x="147696" y="2502275"/>
            <a:ext cx="501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3、或生或死都与主同活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40"/>
          <p:cNvSpPr/>
          <p:nvPr/>
        </p:nvSpPr>
        <p:spPr>
          <a:xfrm>
            <a:off x="609666" y="3008705"/>
            <a:ext cx="57246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我一信耶稣的那一刻，我就得到了永生了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1"/>
          <p:cNvSpPr/>
          <p:nvPr/>
        </p:nvSpPr>
        <p:spPr>
          <a:xfrm>
            <a:off x="163346" y="112305"/>
            <a:ext cx="8727435" cy="5348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三.光明之子当彼此劝慰、彼此建立11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5" name="Google Shape;265;p41"/>
          <p:cNvSpPr txBox="1"/>
          <p:nvPr/>
        </p:nvSpPr>
        <p:spPr>
          <a:xfrm>
            <a:off x="0" y="804770"/>
            <a:ext cx="898222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帖前5:11所以，你们该彼此劝慰，互相建立，正如你们素常所行的。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1"/>
          <p:cNvSpPr/>
          <p:nvPr/>
        </p:nvSpPr>
        <p:spPr>
          <a:xfrm>
            <a:off x="-44937" y="1578178"/>
            <a:ext cx="91440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基督徒要有教会的生活，要委身在一个具体的地方教会，就是一个实体的教会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1"/>
          <p:cNvSpPr/>
          <p:nvPr/>
        </p:nvSpPr>
        <p:spPr>
          <a:xfrm>
            <a:off x="96825" y="2643870"/>
            <a:ext cx="695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教会是耶稣基督的身体，是那充满万有者所充满的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1"/>
          <p:cNvSpPr/>
          <p:nvPr/>
        </p:nvSpPr>
        <p:spPr>
          <a:xfrm>
            <a:off x="-44936" y="3340224"/>
            <a:ext cx="8468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弗1:22又将万有服在他的脚下，使他为教会作万有之首。23教会是他的身体，是那充满万有者所充满的。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2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结语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4" name="Google Shape;274;p42"/>
          <p:cNvSpPr txBox="1">
            <a:spLocks noGrp="1"/>
          </p:cNvSpPr>
          <p:nvPr>
            <p:ph type="subTitle" idx="1"/>
          </p:nvPr>
        </p:nvSpPr>
        <p:spPr>
          <a:xfrm>
            <a:off x="91440" y="1022684"/>
            <a:ext cx="8954085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3200" b="1"/>
              <a:t>总结：</a:t>
            </a:r>
            <a:r>
              <a:rPr lang="en" sz="2800" b="1"/>
              <a:t>我们是光明之子，这是我们与黑暗之子的区别。</a:t>
            </a:r>
            <a:endParaRPr sz="2800" b="1"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 b="1"/>
              <a:t>               我们要存着信望爱与主同活，等候主的再来。</a:t>
            </a:r>
            <a:endParaRPr sz="2800" b="1"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 b="1"/>
              <a:t>               无论生死我们都是活的，而且是与主同活的。</a:t>
            </a:r>
            <a:endParaRPr sz="2800" b="1"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 b="1"/>
              <a:t>               光明之子当在教会中学习彼此劝慰，彼此建立。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29"/>
          <p:cNvGraphicFramePr/>
          <p:nvPr/>
        </p:nvGraphicFramePr>
        <p:xfrm>
          <a:off x="954296" y="8087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光明之子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1" name="Google Shape;161;p29"/>
          <p:cNvGraphicFramePr/>
          <p:nvPr/>
        </p:nvGraphicFramePr>
        <p:xfrm>
          <a:off x="370571" y="3191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帖撒罗尼迦前书 5: 1-11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2" name="Google Shape;162;p29"/>
          <p:cNvGraphicFramePr/>
          <p:nvPr/>
        </p:nvGraphicFramePr>
        <p:xfrm>
          <a:off x="653246" y="23893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常亮 传道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0"/>
          <p:cNvGraphicFramePr/>
          <p:nvPr/>
        </p:nvGraphicFramePr>
        <p:xfrm>
          <a:off x="58762" y="8516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solidFill>
                            <a:schemeClr val="lt1"/>
                          </a:solidFill>
                        </a:rPr>
                        <a:t>1 弟兄们，论到时候、日期，不用写信给你们，2 因为你们自己明明晓得，主的日子来到好像夜间的贼一样。3 人正说平安稳妥的时候，灾祸忽然临到他们，如同产难临到怀胎的妇人一样，他们绝不能逃脱。4 弟兄们，你们却不在黑暗里，叫那日子临到你们像贼一样。5 你们都是光明之子，都是白昼之子。我们不是属黑夜的，也不是属幽暗的。6 所以，我们不要睡觉，像别人一样，总要警醒谨守。</a:t>
                      </a:r>
                      <a:endParaRPr sz="30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8" name="Google Shape;168;p30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71" name="Google Shape;171;p30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72" name="Google Shape;172;p30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3" name="Google Shape;173;p30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5: 1-11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5" name="Google Shape;175;p30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31"/>
          <p:cNvGraphicFramePr/>
          <p:nvPr/>
        </p:nvGraphicFramePr>
        <p:xfrm>
          <a:off x="58762" y="8516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solidFill>
                            <a:schemeClr val="lt1"/>
                          </a:solidFill>
                        </a:rPr>
                        <a:t>7 因为睡了的人是在夜间睡，醉了的人是在夜间醉。 8 但我们既然属乎白昼，就应当谨守，把信和爱当做护心镜遮胸，把得救的盼望当做头盔戴上。9 因为神不是预定我们受刑，乃是预定我们借着我们主耶稣基督得救。10 他替我们死，叫我们无论醒着、睡着，都与他同活。11 所以，你们该彼此劝慰，互相建立，正如你们素常所行的。</a:t>
                      </a:r>
                      <a:endParaRPr sz="30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31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84" name="Google Shape;184;p31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85" name="Google Shape;185;p31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{BF9528B7-0800-4C2B-951D-CEB0E9560D2D}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5: 1-11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/>
          <p:nvPr/>
        </p:nvSpPr>
        <p:spPr>
          <a:xfrm>
            <a:off x="872197" y="731520"/>
            <a:ext cx="5587218" cy="1711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光明之子</a:t>
            </a: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读经：帖前5:1-11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引言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9" name="Google Shape;199;p33"/>
          <p:cNvSpPr txBox="1">
            <a:spLocks noGrp="1"/>
          </p:cNvSpPr>
          <p:nvPr>
            <p:ph type="subTitle" idx="1"/>
          </p:nvPr>
        </p:nvSpPr>
        <p:spPr>
          <a:xfrm>
            <a:off x="553453" y="1022684"/>
            <a:ext cx="8145600" cy="3908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>
                <a:latin typeface="Microsoft JhengHei"/>
                <a:ea typeface="Microsoft JhengHei"/>
                <a:cs typeface="Microsoft JhengHei"/>
                <a:sym typeface="Microsoft JhengHei"/>
              </a:rPr>
              <a:t>回顾：</a:t>
            </a:r>
            <a:r>
              <a:rPr lang="en" sz="3200" b="1"/>
              <a:t>耶稣基督用他的复活显明他是神的子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因为他的复活我们有复活的盼望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我们也要复活，要永远与神同在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复活让我们的生命有了意义。</a:t>
            </a:r>
            <a:endParaRPr sz="3200" b="1"/>
          </a:p>
          <a:p>
            <a:pPr marL="457200" lvl="0" indent="-36195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3200" b="1"/>
              <a:t> </a:t>
            </a:r>
            <a:endParaRPr sz="3200" b="1"/>
          </a:p>
          <a:p>
            <a:pPr marL="431800" lvl="0" indent="-431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000"/>
              <a:buNone/>
            </a:pPr>
            <a:r>
              <a:rPr lang="en" sz="3200" b="1">
                <a:latin typeface="Microsoft JhengHei"/>
                <a:ea typeface="Microsoft JhengHei"/>
                <a:cs typeface="Microsoft JhengHei"/>
                <a:sym typeface="Microsoft JhengHei"/>
              </a:rPr>
              <a:t>喻道故事：田鼠的“美好生活”</a:t>
            </a:r>
            <a:endParaRPr sz="32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一.光明之子与黑暗之子的区别1-5</a:t>
            </a: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5" name="Google Shape;205;p34"/>
          <p:cNvSpPr txBox="1"/>
          <p:nvPr/>
        </p:nvSpPr>
        <p:spPr>
          <a:xfrm>
            <a:off x="140676" y="1052300"/>
            <a:ext cx="8897815" cy="30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5:1弟兄们，论到时候、日期，不用写信给你们，2因为你们自己明明晓得，主的日子来到，好像夜间的贼一样。3人正说平安稳妥的时候，灾祸忽然临到他们，如同产难临到怀胎的妇人一样，他们绝不能逃脱。4弟兄们，你们却不在黑暗里，叫那日子临到你们像贼一样。5你们都是光明之子，都是白昼之子；我们不是属黑夜的，也不是属幽暗的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4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一.光明之子与黑暗之子的区别1-5</a:t>
            </a: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2" name="Google Shape;212;p35"/>
          <p:cNvSpPr txBox="1"/>
          <p:nvPr/>
        </p:nvSpPr>
        <p:spPr>
          <a:xfrm>
            <a:off x="140676" y="1052300"/>
            <a:ext cx="8897815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光明之子就是属于光明的人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5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/>
        </p:nvSpPr>
        <p:spPr>
          <a:xfrm>
            <a:off x="0" y="1570707"/>
            <a:ext cx="73661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SimSun"/>
                <a:ea typeface="SimSun"/>
                <a:cs typeface="SimSun"/>
                <a:sym typeface="SimSun"/>
              </a:rPr>
              <a:t>1、主再来对于属黑暗的人是灾难和审判。1-3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5"/>
          <p:cNvSpPr/>
          <p:nvPr/>
        </p:nvSpPr>
        <p:spPr>
          <a:xfrm>
            <a:off x="347395" y="2178711"/>
            <a:ext cx="603242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这个比喻的重点是没有人知道贼什么时候来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5"/>
          <p:cNvSpPr/>
          <p:nvPr/>
        </p:nvSpPr>
        <p:spPr>
          <a:xfrm>
            <a:off x="140677" y="2697002"/>
            <a:ext cx="837027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太24:36“但那日子、那时辰，没有人知道，连天上的使者也不知道，子也不知道，惟独父知道。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/>
          <p:nvPr/>
        </p:nvSpPr>
        <p:spPr>
          <a:xfrm>
            <a:off x="30032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一.光明之子与黑暗之子的区别1-5</a:t>
            </a: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2" name="Google Shape;222;p36"/>
          <p:cNvSpPr txBox="1"/>
          <p:nvPr/>
        </p:nvSpPr>
        <p:spPr>
          <a:xfrm>
            <a:off x="140676" y="1052300"/>
            <a:ext cx="8897815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2光明之子等候主的再来。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6"/>
          <p:cNvSpPr/>
          <p:nvPr/>
        </p:nvSpPr>
        <p:spPr>
          <a:xfrm>
            <a:off x="189915" y="2891655"/>
            <a:ext cx="8799340" cy="1884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6"/>
          <p:cNvSpPr/>
          <p:nvPr/>
        </p:nvSpPr>
        <p:spPr>
          <a:xfrm>
            <a:off x="178584" y="1665240"/>
            <a:ext cx="23391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光指的是什么？</a:t>
            </a:r>
            <a:endParaRPr sz="2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225084" y="2183531"/>
            <a:ext cx="83702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约1:9那光是真光，照亮一切生在世上的人。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6"/>
          <p:cNvSpPr/>
          <p:nvPr/>
        </p:nvSpPr>
        <p:spPr>
          <a:xfrm>
            <a:off x="84407" y="2807720"/>
            <a:ext cx="905959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路21:25“日月星辰要显出异兆，地上的邦国也有困苦，因海中波浪的响声，就慌慌不定。26天势都要震动，人想起那将要临到世界的事，就都吓得魂不附体。27那时，他们要看见人子有能力，有大荣耀，驾云降临。28一有这些事，你们就当挺身昂首，因为你们得赎的日子近了。”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On-screen Show (16:9)</PresentationFormat>
  <Paragraphs>84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SimSun</vt:lpstr>
      <vt:lpstr>Roboto</vt:lpstr>
      <vt:lpstr>Twentieth Century</vt:lpstr>
      <vt:lpstr>Arial</vt:lpstr>
      <vt:lpstr>Microsoft JhengHei</vt:lpstr>
      <vt:lpstr>Calibri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引言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结语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2026-07-12T13:46:02Z</dcterms:modified>
</cp:coreProperties>
</file>