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KaiTi" panose="02010609060101010101" pitchFamily="49" charset="-122"/>
      <p:regular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265785-A847-4B37-9974-0A0A326723D9}">
  <a:tblStyle styleId="{9F265785-A847-4B37-9974-0A0A326723D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50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55d020f4e_2_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f55d020f4e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55d020f4e_2_1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3f55d020f4e_2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55d020f4e_2_1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3f55d020f4e_2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55d020f4e_2_1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g3f55d020f4e_2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f55d020f4e_2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55d020f4e_2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5620fe20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5620fe20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55d020f4e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f55d020f4e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3f55d020f4e_2_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55d020f4e_2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3f55d020f4e_2_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f55d020f4e_2_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55d020f4e_2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f55d020f4e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55d020f4e_2_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3f55d020f4e_2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55d020f4e_2_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3f55d020f4e_2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罗马书10:9-10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/>
        </p:nvGraphicFramePr>
        <p:xfrm>
          <a:off x="166475" y="1058265"/>
          <a:ext cx="8862425" cy="384755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9 你若口里认耶稣为主，心里信神叫他从死里复活，就必得救。10 因为人心里相信，就可以称义；口里承认，就可以得救。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9 If you declare with your mouth, “Jesus is Lord,” and believe in your heart that God raised him from the dead, you will be saved. 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靠信心遵守诫命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7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神的话语就是圣灵默示</a:t>
            </a:r>
            <a:r>
              <a:rPr lang="en" sz="3000">
                <a:solidFill>
                  <a:srgbClr val="000000"/>
                </a:solidFill>
              </a:rPr>
              <a:t>写出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的圣经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圣经都是神所默示的，於教训、督责、使人归正、教导人学义都是有益的，叫属神的人得以完全，预备行各样的善事。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提后3:16-17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)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遵守神话语的前提是相信圣经无误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对神话语的正确可靠要有坚定信心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7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8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靠信心遵守诫命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警惕各种错误的圣经观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自由派神学（圣经是一般宗教文献，批判性读）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存在主义神学（去神话学说，只留现实教导）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有限无误论（教义无误、但</a:t>
            </a:r>
            <a:r>
              <a:rPr lang="en" sz="3000">
                <a:solidFill>
                  <a:srgbClr val="000000"/>
                </a:solidFill>
              </a:rPr>
              <a:t>有些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细节有误）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其它（过程神学、新正统神学 – 否定神圣性）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76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圣经</a:t>
            </a:r>
            <a:r>
              <a:rPr lang="en" sz="3000">
                <a:solidFill>
                  <a:srgbClr val="000000"/>
                </a:solidFill>
              </a:rPr>
              <a:t>与其它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宗教哲学</a:t>
            </a:r>
            <a:r>
              <a:rPr lang="en" sz="3000">
                <a:solidFill>
                  <a:srgbClr val="000000"/>
                </a:solidFill>
              </a:rPr>
              <a:t>不同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，其基本道德原则不难遵守 (</a:t>
            </a:r>
            <a:r>
              <a:rPr lang="en" sz="3000" b="0" i="0" u="none" strike="noStrik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他的诫命不是难守的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3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241" name="Google Shape;241;p38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9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3. 靠信心胜过世界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9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因为凡从神生的，就胜过世界；使我们胜了世界的，就是我们的信心。胜过世界的是谁呢？不是那信耶稣是神儿子的吗？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（5:4-5）</a:t>
            </a:r>
            <a:endParaRPr sz="2400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世界上充满诱惑与挑战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信心是战胜世界的法宝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信心使我们得以重生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从神生的 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4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  </a:t>
            </a: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信心使我们遵守诫命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遵守他的诫命 </a:t>
            </a: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9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0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3. 靠信心胜过世界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40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信心是战胜世界的法宝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信心使我们为基督而活：</a:t>
            </a: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信耶稣是神儿子 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5</a:t>
            </a:r>
            <a:endParaRPr sz="2400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我已经与基督同钉十字架，现在活著的不再是我，乃是基督在我里面活著；并且我如今在肉身活著，是因信神的儿子而活；他是爱我，为我舍己。</a:t>
            </a:r>
            <a:b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</a:b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（加拉太书2:20)</a:t>
            </a:r>
            <a:endParaRPr sz="2400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40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1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结语：活出得胜信心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1"/>
          <p:cNvSpPr txBox="1">
            <a:spLocks noGrp="1"/>
          </p:cNvSpPr>
          <p:nvPr>
            <p:ph type="body" idx="1"/>
          </p:nvPr>
        </p:nvSpPr>
        <p:spPr>
          <a:xfrm>
            <a:off x="4578075" y="977691"/>
            <a:ext cx="4349475" cy="3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信心在生命中的</a:t>
            </a:r>
            <a:r>
              <a:rPr lang="en" sz="3000"/>
              <a:t>意义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信心是我们得救的基础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信心建立在神话语之上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信心帮助我们战胜世界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愿我们都靠神赐的信心</a:t>
            </a:r>
            <a:br>
              <a:rPr lang="en" sz="3000">
                <a:latin typeface="Arial"/>
                <a:ea typeface="Arial"/>
                <a:cs typeface="Arial"/>
                <a:sym typeface="Arial"/>
              </a:rPr>
            </a:br>
            <a:r>
              <a:rPr lang="en" sz="3000">
                <a:latin typeface="Arial"/>
                <a:ea typeface="Arial"/>
                <a:cs typeface="Arial"/>
                <a:sym typeface="Arial"/>
              </a:rPr>
              <a:t>过得胜生活！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1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41"/>
          <p:cNvPicPr preferRelativeResize="0"/>
          <p:nvPr/>
        </p:nvPicPr>
        <p:blipFill rotWithShape="1">
          <a:blip r:embed="rId3">
            <a:alphaModFix/>
          </a:blip>
          <a:srcRect l="15090" t="36599" r="38004"/>
          <a:stretch/>
        </p:blipFill>
        <p:spPr>
          <a:xfrm flipH="1">
            <a:off x="190650" y="742950"/>
            <a:ext cx="4349475" cy="3561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1" name="Google Shape;16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9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63" name="Google Shape;163;p29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64" name="Google Shape;164;p29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65" name="Google Shape;165;p29"/>
          <p:cNvGraphicFramePr/>
          <p:nvPr/>
        </p:nvGraphicFramePr>
        <p:xfrm>
          <a:off x="1445475" y="102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6" name="Google Shape;166;p29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67" name="Google Shape;167;p29"/>
          <p:cNvGraphicFramePr/>
          <p:nvPr/>
        </p:nvGraphicFramePr>
        <p:xfrm>
          <a:off x="2314273" y="1025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罗马书10:9-10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8" name="Google Shape;168;p29"/>
          <p:cNvGraphicFramePr/>
          <p:nvPr/>
        </p:nvGraphicFramePr>
        <p:xfrm>
          <a:off x="166475" y="10582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10 For it is with your heart that you believe and are justified, and it is with your mouth that you profess your faith and are saved.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" name="Google Shape;173;p30"/>
          <p:cNvGraphicFramePr/>
          <p:nvPr/>
        </p:nvGraphicFramePr>
        <p:xfrm>
          <a:off x="954296" y="8087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信心使我得胜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370571" y="31910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约翰一书5:1-5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5" name="Google Shape;175;p30"/>
          <p:cNvGraphicFramePr/>
          <p:nvPr/>
        </p:nvGraphicFramePr>
        <p:xfrm>
          <a:off x="653246" y="23893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李东光 牧师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p31"/>
          <p:cNvGraphicFramePr/>
          <p:nvPr/>
        </p:nvGraphicFramePr>
        <p:xfrm>
          <a:off x="58762" y="85164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>
                          <a:solidFill>
                            <a:schemeClr val="lt1"/>
                          </a:solidFill>
                        </a:rPr>
                        <a:t>1 凡信耶稣是基督的，都是从神而生，凡爱生他之神的，也必爱从神生的。2 我们若爱神，又遵守他的诫命，从此就知道我们爱神的儿女。3 我们遵守神的诫命，这就是爱他了，并且他的诫命不是难守的。4 因为凡从神生的，就胜过世界；使我们胜了世界的，就是我们的信心。5 胜过世界的是谁呢？不是那信耶稣是神儿子的麽？</a:t>
                      </a:r>
                      <a:endParaRPr sz="30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1" name="Google Shape;181;p31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84" name="Google Shape;184;p31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85" name="Google Shape;185;p31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86" name="Google Shape;186;p31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7" name="Google Shape;187;p31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{9F265785-A847-4B37-9974-0A0A326723D9}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约翰一书5:1-5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8" name="Google Shape;188;p31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2" title="19信心胜过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 txBox="1">
            <a:spLocks noGrp="1"/>
          </p:cNvSpPr>
          <p:nvPr>
            <p:ph type="title"/>
          </p:nvPr>
        </p:nvSpPr>
        <p:spPr>
          <a:xfrm>
            <a:off x="240738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 引 言：信心的意义很重要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3"/>
          <p:cNvSpPr txBox="1">
            <a:spLocks noGrp="1"/>
          </p:cNvSpPr>
          <p:nvPr>
            <p:ph type="body" idx="1"/>
          </p:nvPr>
        </p:nvSpPr>
        <p:spPr>
          <a:xfrm>
            <a:off x="228600" y="756805"/>
            <a:ext cx="8686800" cy="368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主题转换：爱 → </a:t>
            </a:r>
            <a:r>
              <a:rPr lang="en" sz="3000" b="1">
                <a:latin typeface="Arial"/>
                <a:ea typeface="Arial"/>
                <a:cs typeface="Arial"/>
                <a:sym typeface="Arial"/>
              </a:rPr>
              <a:t>信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 → (望）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信心：信仰基础(因信称义)；</a:t>
            </a:r>
            <a:br>
              <a:rPr lang="en" sz="3000">
                <a:latin typeface="Arial"/>
                <a:ea typeface="Arial"/>
                <a:cs typeface="Arial"/>
                <a:sym typeface="Arial"/>
              </a:rPr>
            </a:br>
            <a:r>
              <a:rPr lang="en" sz="3000"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" sz="3000"/>
              <a:t>	 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信心根基(笃信圣经)；</a:t>
            </a:r>
            <a:br>
              <a:rPr lang="en" sz="3000">
                <a:latin typeface="Arial"/>
                <a:ea typeface="Arial"/>
                <a:cs typeface="Arial"/>
                <a:sym typeface="Arial"/>
              </a:rPr>
            </a:br>
            <a:r>
              <a:rPr lang="en" sz="3000">
                <a:latin typeface="Arial"/>
                <a:ea typeface="Arial"/>
                <a:cs typeface="Arial"/>
                <a:sym typeface="Arial"/>
              </a:rPr>
              <a:t>			</a:t>
            </a:r>
            <a:r>
              <a:rPr lang="en" sz="3000"/>
              <a:t> 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信心生活(因信得胜)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思考：</a:t>
            </a:r>
            <a:br>
              <a:rPr lang="en" sz="3000">
                <a:latin typeface="Arial"/>
                <a:ea typeface="Arial"/>
                <a:cs typeface="Arial"/>
                <a:sym typeface="Arial"/>
              </a:rPr>
            </a:b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3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3"/>
          <p:cNvSpPr txBox="1"/>
          <p:nvPr/>
        </p:nvSpPr>
        <p:spPr>
          <a:xfrm>
            <a:off x="1337249" y="2555422"/>
            <a:ext cx="5636475" cy="14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信心与 活出新生命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遵守神话语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信心     </a:t>
            </a:r>
            <a:r>
              <a:rPr lang="en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战胜世界 的关系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33"/>
          <p:cNvPicPr preferRelativeResize="0"/>
          <p:nvPr/>
        </p:nvPicPr>
        <p:blipFill rotWithShape="1">
          <a:blip r:embed="rId3">
            <a:alphaModFix/>
          </a:blip>
          <a:srcRect l="474" t="4744" r="66780" b="7122"/>
          <a:stretch/>
        </p:blipFill>
        <p:spPr>
          <a:xfrm>
            <a:off x="5816245" y="2537470"/>
            <a:ext cx="1288963" cy="1318334"/>
          </a:xfrm>
          <a:prstGeom prst="ellipse">
            <a:avLst/>
          </a:prstGeom>
          <a:noFill/>
          <a:ln w="190500" cap="rnd" cmpd="sng">
            <a:solidFill>
              <a:srgbClr val="C8C6BD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" algn="bl" rotWithShape="0">
              <a:srgbClr val="000000"/>
            </a:outerShdw>
          </a:effectLst>
        </p:spPr>
      </p:pic>
      <p:pic>
        <p:nvPicPr>
          <p:cNvPr id="205" name="Google Shape;205;p33" descr="书法作品|【信 望 爱】作者李牧|李牧_兴艺堂"/>
          <p:cNvPicPr preferRelativeResize="0"/>
          <p:nvPr/>
        </p:nvPicPr>
        <p:blipFill rotWithShape="1">
          <a:blip r:embed="rId4">
            <a:alphaModFix/>
          </a:blip>
          <a:srcRect l="33690" t="6518" r="34129" b="7802"/>
          <a:stretch/>
        </p:blipFill>
        <p:spPr>
          <a:xfrm>
            <a:off x="7531225" y="2596916"/>
            <a:ext cx="1288964" cy="1280168"/>
          </a:xfrm>
          <a:prstGeom prst="ellipse">
            <a:avLst/>
          </a:prstGeom>
          <a:noFill/>
          <a:ln w="190500" cap="rnd" cmpd="sng">
            <a:solidFill>
              <a:srgbClr val="C8C6BD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" algn="bl" rotWithShape="0">
              <a:srgbClr val="000000"/>
            </a:outerShdw>
          </a:effectLst>
        </p:spPr>
      </p:pic>
      <p:pic>
        <p:nvPicPr>
          <p:cNvPr id="206" name="Google Shape;206;p33" descr="书法作品|【信 望 爱】作者李牧|李牧_兴艺堂"/>
          <p:cNvPicPr preferRelativeResize="0"/>
          <p:nvPr/>
        </p:nvPicPr>
        <p:blipFill rotWithShape="1">
          <a:blip r:embed="rId4">
            <a:alphaModFix/>
          </a:blip>
          <a:srcRect l="65811" t="6031" b="4340"/>
          <a:stretch/>
        </p:blipFill>
        <p:spPr>
          <a:xfrm>
            <a:off x="6298784" y="314507"/>
            <a:ext cx="2038865" cy="2030836"/>
          </a:xfrm>
          <a:prstGeom prst="ellipse">
            <a:avLst/>
          </a:prstGeom>
          <a:noFill/>
          <a:ln w="190500" cap="rnd" cmpd="sng">
            <a:solidFill>
              <a:srgbClr val="C8C6BD"/>
            </a:solidFill>
            <a:prstDash val="solid"/>
            <a:round/>
            <a:headEnd type="none" w="sm" len="sm"/>
            <a:tailEnd type="none" w="sm" len="sm"/>
          </a:ln>
          <a:effectLst>
            <a:outerShdw blurRad="127000" algn="bl" rotWithShape="0">
              <a:srgbClr val="000000"/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 靠信心得到新生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4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凡信耶稣是基督的，都是从神而生，凡爱生他之神的，也必爱从神生的</a:t>
            </a:r>
            <a:r>
              <a:rPr lang="en" sz="3000"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latin typeface="SimSun"/>
                <a:ea typeface="SimSun"/>
                <a:cs typeface="SimSun"/>
                <a:sym typeface="SimSun"/>
              </a:rPr>
              <a:t>(5:1)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marR="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靠信心重生得救成为神儿女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凡接待他的，就是信他名的人，他就赐他们权柄，作神的儿女。这等人不是从血气生的，不是从情欲生的，也不是从人意生的，乃是从神生的。</a:t>
            </a:r>
            <a:b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</a:b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(约1:12-13)</a:t>
            </a:r>
            <a:endParaRPr/>
          </a:p>
        </p:txBody>
      </p:sp>
      <p:sp>
        <p:nvSpPr>
          <p:cNvPr id="213" name="Google Shape;213;p34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5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 靠信心得到新生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5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信心是重生得新生命的基础</a:t>
            </a:r>
            <a:endParaRPr sz="2400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你若口里认耶稣为主，心里信神叫他从死里复活，就必得救。因为人心里相信，就可以称义；口里承认，就可以得救</a:t>
            </a:r>
            <a:r>
              <a:rPr lang="en" sz="3000"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latin typeface="SimSun"/>
                <a:ea typeface="SimSun"/>
                <a:cs typeface="SimSun"/>
                <a:sym typeface="SimSun"/>
              </a:rPr>
              <a:t>(罗马书10:9-10)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marR="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因信称义打破人自我优越</a:t>
            </a:r>
            <a:r>
              <a:rPr lang="en" sz="3000">
                <a:solidFill>
                  <a:srgbClr val="000000"/>
                </a:solidFill>
              </a:rPr>
              <a:t>感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marR="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新生命应当活出美好的见证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marR="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爱</a:t>
            </a:r>
            <a:r>
              <a:rPr lang="en" sz="3000">
                <a:solidFill>
                  <a:srgbClr val="000000"/>
                </a:solidFill>
              </a:rPr>
              <a:t>心</a:t>
            </a: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是新生命最重要的表现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5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6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靠信心遵守诫命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6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我们若爱神，又遵守他的诫命，从此就知道我们爱神的儿女。我们遵守神的诫命，这就是爱他了，并且他的诫命不是难守的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(5:2-3)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神的诫命就是神的话语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你要爱耶和华你的神，常守他的吩咐、律例、典章、诫命。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(申命记11:1)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爱神就必遵守神的话语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你们若爱我，就必遵守我的命令。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(约14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:15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)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6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Microsoft Office PowerPoint</Application>
  <PresentationFormat>On-screen Show (16:9)</PresentationFormat>
  <Paragraphs>86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Roboto</vt:lpstr>
      <vt:lpstr>Twentieth Century</vt:lpstr>
      <vt:lpstr>Arial</vt:lpstr>
      <vt:lpstr>KaiTi</vt:lpstr>
      <vt:lpstr>Calibri</vt:lpstr>
      <vt:lpstr>SimSun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引 言：信心的意义很重要</vt:lpstr>
      <vt:lpstr>1. 靠信心得到新生</vt:lpstr>
      <vt:lpstr>1. 靠信心得到新生</vt:lpstr>
      <vt:lpstr>2. 靠信心遵守诫命</vt:lpstr>
      <vt:lpstr>2. 靠信心遵守诫命</vt:lpstr>
      <vt:lpstr>2. 靠信心遵守诫命</vt:lpstr>
      <vt:lpstr>3. 靠信心胜过世界</vt:lpstr>
      <vt:lpstr>3. 靠信心胜过世界</vt:lpstr>
      <vt:lpstr>结语：活出得胜信心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1</cp:revision>
  <dcterms:modified xsi:type="dcterms:W3CDTF">2026-07-20T01:15:20Z</dcterms:modified>
</cp:coreProperties>
</file>