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embeddedFontLst>
    <p:embeddedFont>
      <p:font typeface="Microsoft JhengHei" panose="020B0604030504040204" pitchFamily="34" charset="-120"/>
      <p:regular r:id="rId20"/>
      <p:bold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FBEA86-6CD9-41BA-A47D-38F8ECB1B5AF}">
  <a:tblStyle styleId="{1DFBEA86-6CD9-41BA-A47D-38F8ECB1B5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50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965a1d684_2_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g3f965a1d684_2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965a1d684_2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3f965a1d684_2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965a1d684_2_1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g3f965a1d684_2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965a1d684_2_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g3f965a1d684_2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965a1d684_2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2" name="Google Shape;262;g3f965a1d684_2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965a1d684_2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1" name="Google Shape;271;g3f965a1d684_2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965a1d684_2_1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3" name="Google Shape;283;g3f965a1d684_2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9615f4ee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9615f4ee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9615f4ee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9615f4ee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965a1d684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g3f965a1d684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965a1d684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g3f965a1d684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965a1d684_2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g3f965a1d684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965a1d684_2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2" name="Google Shape;222;g3f965a1d684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526475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rgbClr val="434343"/>
                          </a:solidFill>
                        </a:rPr>
                        <a:t>帖撒罗尼迦前书 Thessalonians 5:24</a:t>
                      </a:r>
                      <a:endParaRPr sz="21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57650" y="935540"/>
          <a:ext cx="9028675" cy="3998125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902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9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sng">
                          <a:solidFill>
                            <a:schemeClr val="lt1"/>
                          </a:solidFill>
                        </a:rPr>
                        <a:t>帖撒罗尼迦前书五章</a:t>
                      </a:r>
                      <a:r>
                        <a:rPr lang="en" sz="3200">
                          <a:solidFill>
                            <a:schemeClr val="lt1"/>
                          </a:solidFill>
                        </a:rPr>
                        <a:t> 24 那召你们的本是信实的，他必成就这事。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sng">
                          <a:solidFill>
                            <a:schemeClr val="lt1"/>
                          </a:solidFill>
                        </a:rPr>
                        <a:t>1 Thessalonians 5</a:t>
                      </a:r>
                      <a:r>
                        <a:rPr lang="en" sz="3200">
                          <a:solidFill>
                            <a:schemeClr val="lt1"/>
                          </a:solidFill>
                        </a:rPr>
                        <a:t>：24 The one who calls you is faithful, and he will do it.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一.我们与别人的关系2-15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5" name="Google Shape;235;p37"/>
          <p:cNvSpPr txBox="1"/>
          <p:nvPr/>
        </p:nvSpPr>
        <p:spPr>
          <a:xfrm>
            <a:off x="155190" y="1074072"/>
            <a:ext cx="8897700" cy="9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1、神能成就他让我们彼此和睦的应许12-13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36" name="Google Shape;236;p37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7"/>
          <p:cNvSpPr/>
          <p:nvPr/>
        </p:nvSpPr>
        <p:spPr>
          <a:xfrm>
            <a:off x="0" y="1836644"/>
            <a:ext cx="89331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/>
              <a:t>饶恕与赦免是肯与不肯的选择</a:t>
            </a:r>
            <a:endParaRPr sz="2400" b="1" i="0" u="none" strike="noStrike" cap="none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太18:30他不肯，竟去把他下在监里，等他还了所欠的债。你不应当怜恤你的同伴，像我怜恤你吗？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一.我们与别人的关系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140676" y="1052300"/>
            <a:ext cx="88977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2</a:t>
            </a:r>
            <a:r>
              <a:rPr lang="en" sz="2800" b="1"/>
              <a:t>、</a:t>
            </a:r>
            <a:r>
              <a:rPr lang="en" sz="2800" b="1" i="0" u="none" strike="noStrike" cap="none">
                <a:solidFill>
                  <a:srgbClr val="000000"/>
                </a:solidFill>
              </a:rPr>
              <a:t>神能成就让我们彼此扶持的应许14-15</a:t>
            </a:r>
            <a:endParaRPr sz="2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44" name="Google Shape;244;p38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8"/>
          <p:cNvSpPr/>
          <p:nvPr/>
        </p:nvSpPr>
        <p:spPr>
          <a:xfrm>
            <a:off x="261864" y="1648047"/>
            <a:ext cx="808426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每个人都会有灰心的时候，也会有软弱的时候</a:t>
            </a:r>
            <a:endParaRPr sz="2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46" name="Google Shape;246;p38"/>
          <p:cNvSpPr/>
          <p:nvPr/>
        </p:nvSpPr>
        <p:spPr>
          <a:xfrm>
            <a:off x="302456" y="2340881"/>
            <a:ext cx="841951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【传9:11】我又转念：见日光之下，快跑的未必能赢，力战的未必得胜，智慧的未必得粮食，明哲的未必得资财，灵巧的未必得喜悦；所临到众人的，是在乎当时的机会。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8"/>
          <p:cNvSpPr/>
          <p:nvPr/>
        </p:nvSpPr>
        <p:spPr>
          <a:xfrm>
            <a:off x="168812" y="3695808"/>
            <a:ext cx="883451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一个人可以走的很快，但是很难走的很久，但是多人一起走可以一起鼓励，一起扶持，更容易走到终点。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9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二.我们与神和自己的关系16-22</a:t>
            </a:r>
            <a:endParaRPr sz="30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0" u="none" strike="noStrike" cap="none"/>
              <a:t>帖前5:16要常常喜乐，17不住地祷告，18凡事谢恩，因为这是　神在基督耶稣里向你们所定的旨意。19不要消灭圣灵的感动，20不要藐视先知的讲论。21但要凡事察验，善美的要持守，22各样的恶事要禁戒不作。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3" name="Google Shape;253;p39"/>
          <p:cNvSpPr/>
          <p:nvPr/>
        </p:nvSpPr>
        <p:spPr>
          <a:xfrm>
            <a:off x="84407" y="2084178"/>
            <a:ext cx="89611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0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二.我们与神和自己的关系16-22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我们为什么要常常喜乐？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rgbClr val="000000"/>
                </a:solidFill>
              </a:rPr>
              <a:t>喜乐是神的恩典</a:t>
            </a:r>
            <a:endParaRPr sz="32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传2:26神喜悦谁，就给谁智慧、知识和喜乐，惟有罪人，神使他劳苦，叫他将所收聚的、所堆积的归给神所喜悦的人。这也是虚空，也是捕风</a:t>
            </a:r>
            <a:r>
              <a:rPr lang="e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9" name="Google Shape;259;p40"/>
          <p:cNvSpPr/>
          <p:nvPr/>
        </p:nvSpPr>
        <p:spPr>
          <a:xfrm>
            <a:off x="526260" y="3042706"/>
            <a:ext cx="8961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1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二.我们与神和自己的关系16-22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rgbClr val="000000"/>
                </a:solidFill>
              </a:rPr>
              <a:t>喜乐靠祷告，谢恩也靠祷告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5" name="Google Shape;265;p41"/>
          <p:cNvSpPr/>
          <p:nvPr/>
        </p:nvSpPr>
        <p:spPr>
          <a:xfrm>
            <a:off x="84407" y="2084178"/>
            <a:ext cx="89611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1"/>
          <p:cNvSpPr/>
          <p:nvPr/>
        </p:nvSpPr>
        <p:spPr>
          <a:xfrm>
            <a:off x="0" y="1883290"/>
            <a:ext cx="84433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神在你身上有美好的旨意，在逆境中神也没有丢弃你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1"/>
          <p:cNvSpPr/>
          <p:nvPr/>
        </p:nvSpPr>
        <p:spPr>
          <a:xfrm>
            <a:off x="161778" y="2485986"/>
            <a:ext cx="88134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彼前5:7你们要将一切的忧虑卸给　神，因为他顾念你们。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1"/>
          <p:cNvSpPr/>
          <p:nvPr/>
        </p:nvSpPr>
        <p:spPr>
          <a:xfrm>
            <a:off x="84406" y="3126066"/>
            <a:ext cx="889078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诗66:12你使人坐车轧我们的头。我们经过水火，你却使我们到丰富之地。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2"/>
          <p:cNvSpPr/>
          <p:nvPr/>
        </p:nvSpPr>
        <p:spPr>
          <a:xfrm>
            <a:off x="0" y="119562"/>
            <a:ext cx="9162083" cy="5348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三.因为主是信实的，他要成就他的应许与命令23-28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4" name="Google Shape;274;p42"/>
          <p:cNvSpPr/>
          <p:nvPr/>
        </p:nvSpPr>
        <p:spPr>
          <a:xfrm>
            <a:off x="0" y="784596"/>
            <a:ext cx="88754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>
                <a:solidFill>
                  <a:srgbClr val="000000"/>
                </a:solidFill>
              </a:rPr>
              <a:t>1、信实的主赐给我们平安</a:t>
            </a:r>
            <a:endParaRPr sz="2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75" name="Google Shape;275;p42"/>
          <p:cNvSpPr/>
          <p:nvPr/>
        </p:nvSpPr>
        <p:spPr>
          <a:xfrm>
            <a:off x="0" y="1272369"/>
            <a:ext cx="88537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圣经中所说的平安是指因着耶稣基督的救赎我们与神恢复了关系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42"/>
          <p:cNvSpPr/>
          <p:nvPr/>
        </p:nvSpPr>
        <p:spPr>
          <a:xfrm>
            <a:off x="174172" y="1757462"/>
            <a:ext cx="620837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二元论和三元论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2"/>
          <p:cNvSpPr/>
          <p:nvPr/>
        </p:nvSpPr>
        <p:spPr>
          <a:xfrm>
            <a:off x="146598" y="2265462"/>
            <a:ext cx="18473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42"/>
          <p:cNvSpPr/>
          <p:nvPr/>
        </p:nvSpPr>
        <p:spPr>
          <a:xfrm>
            <a:off x="137886" y="2345290"/>
            <a:ext cx="50529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2、信实的神的恩典与我们同在</a:t>
            </a:r>
            <a:endParaRPr sz="2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79" name="Google Shape;279;p42"/>
          <p:cNvSpPr/>
          <p:nvPr/>
        </p:nvSpPr>
        <p:spPr>
          <a:xfrm>
            <a:off x="483171" y="2925850"/>
            <a:ext cx="519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应该为教会的</a:t>
            </a:r>
            <a:r>
              <a:rPr lang="en" sz="2800"/>
              <a:t>属灵带领者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祷告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87086" y="3574020"/>
            <a:ext cx="865777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徒20:28圣灵立你们作全群的监督，你们就当为自己谨慎，也为全群谨慎，牧养　神的教会，就是他用自己血所买来的（或作“救赎的”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3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结语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6" name="Google Shape;286;p43"/>
          <p:cNvSpPr txBox="1">
            <a:spLocks noGrp="1"/>
          </p:cNvSpPr>
          <p:nvPr>
            <p:ph type="subTitle" idx="1"/>
          </p:nvPr>
        </p:nvSpPr>
        <p:spPr>
          <a:xfrm>
            <a:off x="91440" y="1022684"/>
            <a:ext cx="8954085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          圣经一切的应许都必成就，因为神是信实的。</a:t>
            </a:r>
            <a:endParaRPr sz="24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          我们借着祷告可以常常喜乐，凡事谢恩，并且神的圣灵带领我们有分辨的能力。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          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          耶稣基督一定会再来，新天新地也一定会来到，信实的主必然成就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             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           愿神的恩典与他的儿女同在！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" sz="2400" b="1">
                <a:solidFill>
                  <a:srgbClr val="000000"/>
                </a:solidFill>
              </a:rPr>
              <a:t>    </a:t>
            </a:r>
            <a:endParaRPr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29"/>
          <p:cNvGraphicFramePr/>
          <p:nvPr/>
        </p:nvGraphicFramePr>
        <p:xfrm>
          <a:off x="954296" y="8087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主必成就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1" name="Google Shape;161;p29"/>
          <p:cNvGraphicFramePr/>
          <p:nvPr/>
        </p:nvGraphicFramePr>
        <p:xfrm>
          <a:off x="370571" y="3191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帖撒罗尼迦前书 5:12～28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2" name="Google Shape;162;p29"/>
          <p:cNvGraphicFramePr/>
          <p:nvPr/>
        </p:nvGraphicFramePr>
        <p:xfrm>
          <a:off x="653246" y="23893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常亮 传道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0"/>
          <p:cNvGraphicFramePr/>
          <p:nvPr/>
        </p:nvGraphicFramePr>
        <p:xfrm>
          <a:off x="98612" y="784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u="sng">
                          <a:solidFill>
                            <a:schemeClr val="lt1"/>
                          </a:solidFill>
                        </a:rPr>
                        <a:t>帖撒罗尼迦前书五章</a:t>
                      </a:r>
                      <a:r>
                        <a:rPr lang="en" sz="3100">
                          <a:solidFill>
                            <a:schemeClr val="lt1"/>
                          </a:solidFill>
                        </a:rPr>
                        <a:t> 12 弟兄们，我们劝你们敬重那在你们中间劳苦的人，就是在主里面治理你们、劝诫你们的。 13 又因他们所做的工，用爱心格外尊重他们。你们也要彼此和睦。 14 我们又劝弟兄们，要警戒不守规矩的人，勉励灰心的人，扶助软弱的人，也要向众人忍耐。15 你们要谨慎，无论是谁都不可以恶报恶。或是彼此相待，或是待众人，常要追求良善。 </a:t>
                      </a:r>
                      <a:endParaRPr sz="31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8" name="Google Shape;168;p30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71" name="Google Shape;171;p30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72" name="Google Shape;172;p30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3" name="Google Shape;173;p30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5:12～28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5" name="Google Shape;175;p30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31"/>
          <p:cNvGraphicFramePr/>
          <p:nvPr/>
        </p:nvGraphicFramePr>
        <p:xfrm>
          <a:off x="58762" y="8516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16 要常常喜乐， 17 不住地祷告，18 凡事谢恩，因为这是神在基督耶稣里向你们所定的旨意。 19 不要消灭圣灵的感动， 20 不要藐视先知的讲论。 21 但要凡事察验，善美的要持守， 22 各样的恶事要禁戒不做。23 愿赐平安的神亲自使你们全然成圣！又愿你们的灵与魂与身子得蒙保守，在我们主耶稣基督降临的时候完全无可指摘！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31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84" name="Google Shape;184;p31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85" name="Google Shape;185;p31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5:12～28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Google Shape;193;p32"/>
          <p:cNvGraphicFramePr/>
          <p:nvPr/>
        </p:nvGraphicFramePr>
        <p:xfrm>
          <a:off x="58762" y="8516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24 那召你们的本是信实的，他必成就这事。25 请弟兄们为我们祷告。 26 与众弟兄亲嘴问安务要圣洁。 27 我指着主嘱咐你们，要把这信念给众弟兄听。28 愿我主耶稣基督的恩常与你们同在！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4" name="Google Shape;194;p32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" name="Google Shape;19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2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97" name="Google Shape;197;p32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98" name="Google Shape;198;p32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99" name="Google Shape;199;p32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0" name="Google Shape;200;p32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{1DFBEA86-6CD9-41BA-A47D-38F8ECB1B5AF}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5:12～28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1" name="Google Shape;201;p32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/>
          <p:nvPr/>
        </p:nvSpPr>
        <p:spPr>
          <a:xfrm>
            <a:off x="872197" y="731520"/>
            <a:ext cx="5587218" cy="1711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i="0" u="none" strike="noStrike" cap="none">
                <a:solidFill>
                  <a:srgbClr val="000000"/>
                </a:solidFill>
              </a:rPr>
              <a:t>主必成就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读经：帖前5:12-28</a:t>
            </a:r>
            <a:endParaRPr sz="1100" b="1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引言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2" name="Google Shape;212;p34"/>
          <p:cNvSpPr txBox="1">
            <a:spLocks noGrp="1"/>
          </p:cNvSpPr>
          <p:nvPr>
            <p:ph type="subTitle" idx="1"/>
          </p:nvPr>
        </p:nvSpPr>
        <p:spPr>
          <a:xfrm>
            <a:off x="553453" y="1022684"/>
            <a:ext cx="8145600" cy="3908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8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" sz="3200">
                <a:solidFill>
                  <a:srgbClr val="000000"/>
                </a:solidFill>
              </a:rPr>
              <a:t>帖撒罗尼迦前书一共五章，每一章在结尾的时候都讲到：</a:t>
            </a:r>
            <a:r>
              <a:rPr lang="en" sz="4400">
                <a:solidFill>
                  <a:srgbClr val="000000"/>
                </a:solidFill>
              </a:rPr>
              <a:t>主耶稣基督的再来</a:t>
            </a:r>
            <a:r>
              <a:rPr lang="en" sz="4400" b="1">
                <a:solidFill>
                  <a:srgbClr val="000000"/>
                </a:solidFill>
              </a:rPr>
              <a:t> </a:t>
            </a:r>
            <a:endParaRPr sz="4400" b="1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r>
              <a:rPr lang="en" sz="3200">
                <a:solidFill>
                  <a:srgbClr val="000000"/>
                </a:solidFill>
              </a:rPr>
              <a:t>主必成就</a:t>
            </a:r>
            <a:r>
              <a:rPr lang="en">
                <a:solidFill>
                  <a:srgbClr val="000000"/>
                </a:solidFill>
              </a:rPr>
              <a:t>：</a:t>
            </a:r>
            <a:r>
              <a:rPr lang="en" sz="2800">
                <a:solidFill>
                  <a:srgbClr val="000000"/>
                </a:solidFill>
              </a:rPr>
              <a:t>我们随时的帮助</a:t>
            </a:r>
            <a:endParaRPr sz="2800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r>
              <a:rPr lang="en" sz="2800">
                <a:solidFill>
                  <a:srgbClr val="000000"/>
                </a:solidFill>
              </a:rPr>
              <a:t>                        带领我们过每一天的生活</a:t>
            </a:r>
            <a:endParaRPr sz="2800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r>
              <a:rPr lang="en" sz="2800">
                <a:solidFill>
                  <a:srgbClr val="000000"/>
                </a:solidFill>
              </a:rPr>
              <a:t>                        度过人生艰难的旅程</a:t>
            </a:r>
            <a:endParaRPr sz="2800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r>
              <a:rPr lang="en" sz="2800">
                <a:solidFill>
                  <a:srgbClr val="000000"/>
                </a:solidFill>
              </a:rPr>
              <a:t>                        将永生赐给我们</a:t>
            </a:r>
            <a:endParaRPr sz="2800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r>
              <a:rPr lang="en" sz="2800">
                <a:solidFill>
                  <a:srgbClr val="000000"/>
                </a:solidFill>
              </a:rPr>
              <a:t>                        再来接我们 等等</a:t>
            </a:r>
            <a:endParaRPr sz="2800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endParaRPr sz="3200">
              <a:solidFill>
                <a:srgbClr val="000000"/>
              </a:solidFill>
            </a:endParaRPr>
          </a:p>
          <a:p>
            <a:pPr marL="431800" lvl="0" indent="-431800" algn="l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endParaRPr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5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一.我们与别人的关系12-15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8" name="Google Shape;218;p35"/>
          <p:cNvSpPr txBox="1"/>
          <p:nvPr/>
        </p:nvSpPr>
        <p:spPr>
          <a:xfrm>
            <a:off x="140676" y="1052300"/>
            <a:ext cx="8897815" cy="30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5:12弟兄们，我们劝你们敬重那在你们中间劳苦的人，就是在主里面治理你们、劝戒你们的。13又因他们所作的工，用爱心格外尊重他们。你们也要彼此和睦。14我们又劝弟兄们，要警戒不守规矩的人，勉励灰心的人，扶助软弱的人，也要向众人忍耐。15你们要谨慎，无论是谁都不可以恶报恶。或是彼此相待，或是待众人，常要追求良善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5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6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一.我们与别人的关系12-15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5" name="Google Shape;225;p36"/>
          <p:cNvSpPr txBox="1"/>
          <p:nvPr/>
        </p:nvSpPr>
        <p:spPr>
          <a:xfrm>
            <a:off x="155190" y="1074072"/>
            <a:ext cx="88977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1、神能成就他让我们彼此和睦的应许12-13</a:t>
            </a:r>
            <a:endParaRPr sz="28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尊重教会的</a:t>
            </a:r>
            <a:r>
              <a:rPr lang="en" sz="2800" b="1"/>
              <a:t>属灵带领者</a:t>
            </a:r>
            <a:endParaRPr sz="28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26" name="Google Shape;226;p36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6"/>
          <p:cNvSpPr/>
          <p:nvPr/>
        </p:nvSpPr>
        <p:spPr>
          <a:xfrm>
            <a:off x="319950" y="2027093"/>
            <a:ext cx="80256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太18:19</a:t>
            </a:r>
            <a:r>
              <a:rPr lang="en" sz="2400">
                <a:solidFill>
                  <a:srgbClr val="FF0000"/>
                </a:solidFill>
              </a:rPr>
              <a:t> </a:t>
            </a: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我又告诉你们：若是你们中间有两个人在地上同心合意地求什么事，我在天上的父必为他们成全。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6"/>
          <p:cNvSpPr/>
          <p:nvPr/>
        </p:nvSpPr>
        <p:spPr>
          <a:xfrm>
            <a:off x="119575" y="2971321"/>
            <a:ext cx="891188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rgbClr val="000000"/>
                </a:solidFill>
              </a:rPr>
              <a:t>和睦需要爱，爱需要忍耐，需要舍己，需要耶稣基督的十字架</a:t>
            </a:r>
            <a:endParaRPr sz="28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29" name="Google Shape;229;p36"/>
          <p:cNvSpPr/>
          <p:nvPr/>
        </p:nvSpPr>
        <p:spPr>
          <a:xfrm>
            <a:off x="225083" y="3984196"/>
            <a:ext cx="80256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加5:24凡属基督耶稣的人，是已经把肉体连肉体的邪情私欲同钉在十字架上了。</a:t>
            </a: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On-screen Show (16:9)</PresentationFormat>
  <Paragraphs>103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Roboto</vt:lpstr>
      <vt:lpstr>Calibri</vt:lpstr>
      <vt:lpstr>Microsoft JhengHei</vt:lpstr>
      <vt:lpstr>Twentieth Century</vt:lpstr>
      <vt:lpstr>Simple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引言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结语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2026-07-27T00:54:17Z</dcterms:modified>
</cp:coreProperties>
</file>