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KaiTi" panose="02010609060101010101" pitchFamily="49" charset="-122"/>
      <p:regular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10B0C15-6470-4A05-A348-9C7297492EEB}">
  <a:tblStyle styleId="{110B0C15-6470-4A05-A348-9C7297492EE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6"/>
      </p:cViewPr>
      <p:guideLst>
        <p:guide orient="horz" pos="11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73fe7ccf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73fe7ccf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98012e711_2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g3f98012e711_2_1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g3f98012e711_2_1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98012e711_2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g3f98012e711_2_1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g3f98012e711_2_1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f98012e711_2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3f98012e711_2_1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g3f98012e711_2_1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98012e711_2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g3f98012e711_2_1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3f98012e711_2_1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f98012e711_2_1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g3f98012e711_2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2188f4e71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2188f4e71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b78b2a39d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b78b2a39d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61946a1de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f61946a1de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f98012e711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3f98012e711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98012e711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3f98012e711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3f98012e711_2_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98012e711_2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g3f98012e711_2_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3f98012e711_2_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98012e711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g3f98012e711_2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3f98012e711_2_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f98012e711_2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g3f98012e711_2_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3f98012e711_2_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50" name="Google Shape;150;p28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51" name="Google Shape;151;p28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52" name="Google Shape;152;p28"/>
          <p:cNvGraphicFramePr/>
          <p:nvPr/>
        </p:nvGraphicFramePr>
        <p:xfrm>
          <a:off x="1445475" y="102575"/>
          <a:ext cx="5564425" cy="602522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28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54" name="Google Shape;154;p28"/>
          <p:cNvGraphicFramePr/>
          <p:nvPr/>
        </p:nvGraphicFramePr>
        <p:xfrm>
          <a:off x="2314273" y="102586"/>
          <a:ext cx="5173900" cy="602522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使徒行传 Acts 1：8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5" name="Google Shape;155;p28"/>
          <p:cNvGraphicFramePr/>
          <p:nvPr/>
        </p:nvGraphicFramePr>
        <p:xfrm>
          <a:off x="57650" y="935540"/>
          <a:ext cx="9028675" cy="3998125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902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9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solidFill>
                            <a:schemeClr val="lt1"/>
                          </a:solidFill>
                        </a:rPr>
                        <a:t>8 但圣灵降临在你们身上，你们就必得着能力，并要在耶路撒冷、犹太全地和撒马利亚，直到地极，作我的见证。”</a:t>
                      </a:r>
                      <a:endParaRPr sz="31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solidFill>
                            <a:schemeClr val="lt1"/>
                          </a:solidFill>
                        </a:rPr>
                        <a:t>8 But you will receive power when the Holy Spirit comes on you; and you will be my witnesses in Jerusalem, and in all Judea and Samaria, and to the ends of the earth.”</a:t>
                      </a:r>
                      <a:endParaRPr sz="31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8"/>
          <p:cNvSpPr txBox="1">
            <a:spLocks noGrp="1"/>
          </p:cNvSpPr>
          <p:nvPr>
            <p:ph type="title"/>
          </p:nvPr>
        </p:nvSpPr>
        <p:spPr>
          <a:xfrm>
            <a:off x="166688" y="190718"/>
            <a:ext cx="5915025" cy="60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2. 有力的领导团队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8"/>
          <p:cNvSpPr txBox="1">
            <a:spLocks noGrp="1"/>
          </p:cNvSpPr>
          <p:nvPr>
            <p:ph type="body" idx="1"/>
          </p:nvPr>
        </p:nvSpPr>
        <p:spPr>
          <a:xfrm>
            <a:off x="235526" y="874644"/>
            <a:ext cx="8575964" cy="393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r>
              <a:rPr lang="en" sz="2700"/>
              <a:t>2.2 保罗（扫罗）</a:t>
            </a:r>
            <a:endParaRPr/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主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特别拣选的使徒、新约圣经主要作者、</a:t>
            </a: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宣教先锋</a:t>
            </a: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2.3 其他领袖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None/>
            </a:pPr>
            <a:r>
              <a:rPr lang="en" sz="2700">
                <a:solidFill>
                  <a:srgbClr val="000000"/>
                </a:solidFill>
              </a:rPr>
              <a:t>西面、路求、马念</a:t>
            </a:r>
            <a:r>
              <a:rPr lang="en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lang="en" sz="27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称呼尼结的西面在安提阿的教会中，有几位先知和教师，就是巴拿巴和古利奈人路求，与分封之王希律同养的马念，并扫罗。</a:t>
            </a:r>
            <a:r>
              <a:rPr lang="en" sz="2700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（13:1）</a:t>
            </a:r>
            <a:endParaRPr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Char char="•"/>
            </a:pPr>
            <a:r>
              <a:rPr lang="en" sz="2700">
                <a:solidFill>
                  <a:srgbClr val="000000"/>
                </a:solidFill>
              </a:rPr>
              <a:t>背景虽然不同，但同心事奉主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Char char="•"/>
            </a:pPr>
            <a:r>
              <a:rPr lang="en" sz="2700">
                <a:solidFill>
                  <a:srgbClr val="000000"/>
                </a:solidFill>
              </a:rPr>
              <a:t>神的手通过祂拣选的领袖做工</a:t>
            </a:r>
            <a:endParaRPr sz="2700">
              <a:solidFill>
                <a:srgbClr val="000000"/>
              </a:solidFill>
            </a:endParaRPr>
          </a:p>
          <a:p>
            <a:pPr marL="17780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KaiTi"/>
              <a:ea typeface="KaiTi"/>
              <a:cs typeface="KaiTi"/>
              <a:sym typeface="KaiTi"/>
            </a:endParaRPr>
          </a:p>
        </p:txBody>
      </p:sp>
      <p:sp>
        <p:nvSpPr>
          <p:cNvPr id="243" name="Google Shape;243;p38"/>
          <p:cNvSpPr txBox="1"/>
          <p:nvPr/>
        </p:nvSpPr>
        <p:spPr>
          <a:xfrm>
            <a:off x="8163939" y="4582505"/>
            <a:ext cx="350196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9"/>
          <p:cNvSpPr txBox="1">
            <a:spLocks noGrp="1"/>
          </p:cNvSpPr>
          <p:nvPr>
            <p:ph type="title"/>
          </p:nvPr>
        </p:nvSpPr>
        <p:spPr>
          <a:xfrm>
            <a:off x="166688" y="190718"/>
            <a:ext cx="5915025" cy="60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3. 明确的宣教异象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9"/>
          <p:cNvSpPr txBox="1">
            <a:spLocks noGrp="1"/>
          </p:cNvSpPr>
          <p:nvPr>
            <p:ph type="body" idx="1"/>
          </p:nvPr>
        </p:nvSpPr>
        <p:spPr>
          <a:xfrm>
            <a:off x="235526" y="874644"/>
            <a:ext cx="8575964" cy="393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r>
              <a:rPr lang="en" sz="2700"/>
              <a:t>3.1 跨文化异象</a:t>
            </a:r>
            <a:endParaRPr sz="2700"/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700"/>
              <a:buNone/>
            </a:pPr>
            <a:r>
              <a:rPr lang="en" sz="27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但内中有居比路和古利奈人，他们到了安提阿也向希利尼人传讲主耶稣</a:t>
            </a:r>
            <a:r>
              <a:rPr lang="en" sz="2700" b="0" i="0" u="none" strike="noStrike" cap="none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（11:19-20）</a:t>
            </a:r>
            <a:endParaRPr sz="21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福音从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犹太人</a:t>
            </a: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传往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希腊人是一场革命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None/>
            </a:pP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" sz="2700" b="1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耶路撒冷与雅典有何相干</a:t>
            </a:r>
            <a:r>
              <a:rPr lang="en" sz="27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 （特土良）</a:t>
            </a:r>
            <a:endParaRPr sz="27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跨越两希文明壁垒福音传入万邦</a:t>
            </a:r>
            <a:endParaRPr/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福音跨越中华文化的努力在继续</a:t>
            </a:r>
            <a:endParaRPr/>
          </a:p>
          <a:p>
            <a:pPr marL="17780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KaiTi"/>
              <a:ea typeface="KaiTi"/>
              <a:cs typeface="KaiTi"/>
              <a:sym typeface="KaiTi"/>
            </a:endParaRPr>
          </a:p>
        </p:txBody>
      </p:sp>
      <p:sp>
        <p:nvSpPr>
          <p:cNvPr id="251" name="Google Shape;251;p39"/>
          <p:cNvSpPr txBox="1"/>
          <p:nvPr/>
        </p:nvSpPr>
        <p:spPr>
          <a:xfrm>
            <a:off x="8163939" y="4582505"/>
            <a:ext cx="350196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0"/>
          <p:cNvSpPr txBox="1">
            <a:spLocks noGrp="1"/>
          </p:cNvSpPr>
          <p:nvPr>
            <p:ph type="title"/>
          </p:nvPr>
        </p:nvSpPr>
        <p:spPr>
          <a:xfrm>
            <a:off x="166688" y="190718"/>
            <a:ext cx="5915025" cy="60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3. 明确的宣教异象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40"/>
          <p:cNvSpPr txBox="1">
            <a:spLocks noGrp="1"/>
          </p:cNvSpPr>
          <p:nvPr>
            <p:ph type="body" idx="1"/>
          </p:nvPr>
        </p:nvSpPr>
        <p:spPr>
          <a:xfrm>
            <a:off x="235526" y="874644"/>
            <a:ext cx="8575964" cy="393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r>
              <a:rPr lang="en" sz="2700"/>
              <a:t>3.2 圣灵的工作</a:t>
            </a:r>
            <a:endParaRPr sz="2700"/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700"/>
              <a:buNone/>
            </a:pPr>
            <a:r>
              <a:rPr lang="en" sz="27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他们事奉主、禁食的时候，圣灵说：“要为我分派巴拿巴和扫罗，去做我召他们所做的工。”</a:t>
            </a:r>
            <a:r>
              <a:rPr lang="en" sz="2700" b="0" i="0" u="none" strike="noStrike" cap="none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 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（13:2）</a:t>
            </a:r>
            <a:endParaRPr sz="21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迫切敬虔的祷告</a:t>
            </a:r>
            <a:endParaRPr/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圣灵清楚的吩咐</a:t>
            </a:r>
            <a:endParaRPr/>
          </a:p>
          <a:p>
            <a:pPr marL="17780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KaiTi"/>
              <a:ea typeface="KaiTi"/>
              <a:cs typeface="KaiTi"/>
              <a:sym typeface="KaiTi"/>
            </a:endParaRPr>
          </a:p>
        </p:txBody>
      </p:sp>
      <p:sp>
        <p:nvSpPr>
          <p:cNvPr id="259" name="Google Shape;259;p40"/>
          <p:cNvSpPr txBox="1"/>
          <p:nvPr/>
        </p:nvSpPr>
        <p:spPr>
          <a:xfrm>
            <a:off x="8163939" y="4582505"/>
            <a:ext cx="350196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1"/>
          <p:cNvSpPr txBox="1">
            <a:spLocks noGrp="1"/>
          </p:cNvSpPr>
          <p:nvPr>
            <p:ph type="title"/>
          </p:nvPr>
        </p:nvSpPr>
        <p:spPr>
          <a:xfrm>
            <a:off x="166688" y="190718"/>
            <a:ext cx="5915025" cy="60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4. 切实的宣教行动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41"/>
          <p:cNvSpPr txBox="1">
            <a:spLocks noGrp="1"/>
          </p:cNvSpPr>
          <p:nvPr>
            <p:ph type="body" idx="1"/>
          </p:nvPr>
        </p:nvSpPr>
        <p:spPr>
          <a:xfrm>
            <a:off x="235526" y="874644"/>
            <a:ext cx="8575964" cy="393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r>
              <a:rPr lang="en" sz="2700"/>
              <a:t>4.1 顺服圣灵的引领</a:t>
            </a:r>
            <a:endParaRPr sz="2700"/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700"/>
              <a:buNone/>
            </a:pPr>
            <a:r>
              <a:rPr lang="en" sz="27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於是禁食祷告，按手在他们头上，就打发他们去了</a:t>
            </a:r>
            <a:r>
              <a:rPr lang="en" sz="2700" b="0" i="0" u="none" strike="noStrike" cap="none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endParaRPr sz="2700" b="0" i="0" u="none" strike="noStrike" cap="none">
              <a:solidFill>
                <a:srgbClr val="0000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700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（13:3）</a:t>
            </a:r>
            <a:endParaRPr sz="21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继续禁食祷告、</a:t>
            </a: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得到相同感动</a:t>
            </a: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4.2 </a:t>
            </a: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郑重虔诚的差派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差派礼：按手祷告（禁食祷告）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宣教的教会 差派 宣教的先驱 踏上 宣教的征程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41"/>
          <p:cNvSpPr txBox="1"/>
          <p:nvPr/>
        </p:nvSpPr>
        <p:spPr>
          <a:xfrm>
            <a:off x="8163939" y="4582505"/>
            <a:ext cx="350196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2"/>
          <p:cNvSpPr txBox="1"/>
          <p:nvPr/>
        </p:nvSpPr>
        <p:spPr>
          <a:xfrm>
            <a:off x="8163939" y="4582505"/>
            <a:ext cx="350196" cy="392415"/>
          </a:xfrm>
          <a:prstGeom prst="rect">
            <a:avLst/>
          </a:prstGeom>
          <a:solidFill>
            <a:srgbClr val="A45230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Google Shape;160;p29"/>
          <p:cNvGraphicFramePr/>
          <p:nvPr/>
        </p:nvGraphicFramePr>
        <p:xfrm>
          <a:off x="954296" y="808716"/>
          <a:ext cx="7049800" cy="1035600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704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600" b="1">
                          <a:solidFill>
                            <a:schemeClr val="lt1"/>
                          </a:solidFill>
                        </a:rPr>
                        <a:t>宣教的教会</a:t>
                      </a:r>
                      <a:endParaRPr sz="4600" b="1">
                        <a:solidFill>
                          <a:schemeClr val="lt1"/>
                        </a:solidFill>
                      </a:endParaRPr>
                    </a:p>
                  </a:txBody>
                  <a:tcPr marL="28575" marR="28575" marT="91425" marB="91425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1" name="Google Shape;161;p29"/>
          <p:cNvGraphicFramePr/>
          <p:nvPr/>
        </p:nvGraphicFramePr>
        <p:xfrm>
          <a:off x="370571" y="3191036"/>
          <a:ext cx="8696425" cy="1265900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869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5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使徒行传 Acts 11:19-26，13:1-3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2" name="Google Shape;162;p29"/>
          <p:cNvGraphicFramePr/>
          <p:nvPr/>
        </p:nvGraphicFramePr>
        <p:xfrm>
          <a:off x="653246" y="2389311"/>
          <a:ext cx="7651900" cy="1143500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76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600">
                          <a:solidFill>
                            <a:schemeClr val="lt1"/>
                          </a:solidFill>
                        </a:rPr>
                        <a:t>李东光 牧师</a:t>
                      </a:r>
                      <a:endParaRPr sz="3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30"/>
          <p:cNvGraphicFramePr/>
          <p:nvPr/>
        </p:nvGraphicFramePr>
        <p:xfrm>
          <a:off x="98612" y="7847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lt1"/>
                          </a:solidFill>
                        </a:rPr>
                        <a:t>11：19 那些因司提反的事遭患难四散的门徒，直走到腓尼基和塞浦路斯并安提阿，他们不向别人讲道，只向犹太人讲。 20 但内中有塞浦路斯和古利奈人，他们到了安提阿，也向希腊人传讲主耶稣。 21 主与他们同在，信而归主的人就很多了。 22 这风声传到耶路撒冷教会人的耳中，他们就打发巴拿巴出去，走到安提阿为止。 23 他到了那里，看见神所赐的恩就欢喜，劝勉众人立定心志，恒久靠主。 24 这巴拿巴原是个好人，被圣灵充满，大有信心。于是，有许多人归服了主。</a:t>
                      </a:r>
                      <a:endParaRPr sz="2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8" name="Google Shape;168;p30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71" name="Google Shape;171;p30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72" name="Google Shape;172;p30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73" name="Google Shape;173;p30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" name="Google Shape;174;p30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使徒行传 11:19-26，13:1-3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5" name="Google Shape;175;p30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Google Shape;180;p31"/>
          <p:cNvGraphicFramePr/>
          <p:nvPr/>
        </p:nvGraphicFramePr>
        <p:xfrm>
          <a:off x="98612" y="7847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lt1"/>
                          </a:solidFill>
                        </a:rPr>
                        <a:t>25 他又往大数去找扫罗， 26 找着了，就带他到安提阿去。他们足有一年的工夫和教会一同聚集，教训了许多人。门徒称为“基督徒”是从安提阿起首。</a:t>
                      </a:r>
                      <a:endParaRPr sz="26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lt1"/>
                          </a:solidFill>
                        </a:rPr>
                        <a:t>13：1 在安提阿的教会中有几位先知和教师，就是巴拿巴和称呼尼结的西面、古利奈人路求、与分封之王希律同养的马念并扫罗。 2 他们侍奉主、禁食的时候，圣灵说：“要为我分派巴拿巴和扫罗，去做我召他们所做的工。” 3 于是禁食、祷告，按手在他们头上，就打发他们去了。</a:t>
                      </a:r>
                      <a:endParaRPr sz="2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1" name="Google Shape;181;p31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2" name="Google Shape;18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1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84" name="Google Shape;184;p31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85" name="Google Shape;185;p31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86" name="Google Shape;186;p31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7" name="Google Shape;187;p31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{110B0C15-6470-4A05-A348-9C7297492EEB}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使徒行传 11:19-26，13:1-3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8" name="Google Shape;188;p31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4"/>
          <p:cNvSpPr/>
          <p:nvPr/>
        </p:nvSpPr>
        <p:spPr>
          <a:xfrm>
            <a:off x="5579076" y="242332"/>
            <a:ext cx="2891481" cy="28176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4"/>
          <p:cNvSpPr txBox="1">
            <a:spLocks noGrp="1"/>
          </p:cNvSpPr>
          <p:nvPr>
            <p:ph type="title"/>
          </p:nvPr>
        </p:nvSpPr>
        <p:spPr>
          <a:xfrm>
            <a:off x="166688" y="190718"/>
            <a:ext cx="5915025" cy="60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引言：宣教的教会长什么样？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34"/>
          <p:cNvSpPr txBox="1">
            <a:spLocks noGrp="1"/>
          </p:cNvSpPr>
          <p:nvPr>
            <p:ph type="body" idx="1"/>
          </p:nvPr>
        </p:nvSpPr>
        <p:spPr>
          <a:xfrm>
            <a:off x="235526" y="874644"/>
            <a:ext cx="8575964" cy="393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" sz="2700"/>
              <a:t>将八月份作为我们的宣教月</a:t>
            </a:r>
            <a:endParaRPr sz="27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" sz="2700"/>
              <a:t>宣教(Mission): 使命、大使命</a:t>
            </a:r>
            <a:endParaRPr sz="27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" sz="2700"/>
              <a:t>安提阿教会是一个宣教的教会</a:t>
            </a:r>
            <a:endParaRPr sz="27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" sz="2700"/>
              <a:t>宣教的教会特点：</a:t>
            </a:r>
            <a:endParaRPr sz="2700"/>
          </a:p>
          <a:p>
            <a:pPr marL="1778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/>
          </a:p>
        </p:txBody>
      </p:sp>
      <p:sp>
        <p:nvSpPr>
          <p:cNvPr id="209" name="Google Shape;209;p34"/>
          <p:cNvSpPr txBox="1"/>
          <p:nvPr/>
        </p:nvSpPr>
        <p:spPr>
          <a:xfrm>
            <a:off x="1451918" y="2765532"/>
            <a:ext cx="4572000" cy="1853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6096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扎实的信仰基础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有力的教会领袖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明确的宣教异象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切实的宣教行动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4"/>
          <p:cNvSpPr txBox="1"/>
          <p:nvPr/>
        </p:nvSpPr>
        <p:spPr>
          <a:xfrm>
            <a:off x="8163939" y="4582505"/>
            <a:ext cx="350196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1483" y="361178"/>
            <a:ext cx="2842602" cy="2750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5"/>
          <p:cNvSpPr txBox="1">
            <a:spLocks noGrp="1"/>
          </p:cNvSpPr>
          <p:nvPr>
            <p:ph type="title"/>
          </p:nvPr>
        </p:nvSpPr>
        <p:spPr>
          <a:xfrm>
            <a:off x="166688" y="190718"/>
            <a:ext cx="5915025" cy="60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1. 扎实的信仰基础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5"/>
          <p:cNvSpPr txBox="1">
            <a:spLocks noGrp="1"/>
          </p:cNvSpPr>
          <p:nvPr>
            <p:ph type="body" idx="1"/>
          </p:nvPr>
        </p:nvSpPr>
        <p:spPr>
          <a:xfrm>
            <a:off x="235526" y="874644"/>
            <a:ext cx="8575964" cy="393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r>
              <a:rPr lang="en" sz="2700"/>
              <a:t>1.1 满有主的同在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700"/>
              <a:buNone/>
            </a:pPr>
            <a:r>
              <a:rPr lang="en" sz="27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主与他们同在</a:t>
            </a:r>
            <a:r>
              <a:rPr lang="en" sz="2700"/>
              <a:t>    </a:t>
            </a:r>
            <a:r>
              <a:rPr lang="en">
                <a:latin typeface="SimSun"/>
                <a:ea typeface="SimSun"/>
                <a:cs typeface="SimSun"/>
                <a:sym typeface="SimSun"/>
              </a:rPr>
              <a:t>(11:21)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" sz="2700"/>
              <a:t>教会最重要的是有主同在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" sz="2700"/>
              <a:t>教会的宗旨就是尊主为大</a:t>
            </a:r>
            <a:endParaRPr sz="2700"/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1.2 重视圣经教导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Arial"/>
              <a:buNone/>
            </a:pPr>
            <a:r>
              <a:rPr lang="en" sz="270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传讲耶稣；劝勉众人；教训许多人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r>
              <a:rPr lang="en" sz="21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(11:20,23,26)</a:t>
            </a:r>
            <a:endParaRPr sz="27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重视圣经教导是教会首要标准</a:t>
            </a:r>
            <a:endParaRPr/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坚持圣经真理是教会的试金石</a:t>
            </a:r>
            <a:endParaRPr sz="2700"/>
          </a:p>
        </p:txBody>
      </p:sp>
      <p:sp>
        <p:nvSpPr>
          <p:cNvPr id="219" name="Google Shape;219;p35"/>
          <p:cNvSpPr txBox="1"/>
          <p:nvPr/>
        </p:nvSpPr>
        <p:spPr>
          <a:xfrm>
            <a:off x="8163939" y="4582505"/>
            <a:ext cx="350196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6"/>
          <p:cNvSpPr txBox="1">
            <a:spLocks noGrp="1"/>
          </p:cNvSpPr>
          <p:nvPr>
            <p:ph type="title"/>
          </p:nvPr>
        </p:nvSpPr>
        <p:spPr>
          <a:xfrm>
            <a:off x="166688" y="190718"/>
            <a:ext cx="5915025" cy="60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1. 扎实的信仰基础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6"/>
          <p:cNvSpPr txBox="1">
            <a:spLocks noGrp="1"/>
          </p:cNvSpPr>
          <p:nvPr>
            <p:ph type="body" idx="1"/>
          </p:nvPr>
        </p:nvSpPr>
        <p:spPr>
          <a:xfrm>
            <a:off x="235526" y="874644"/>
            <a:ext cx="8575964" cy="393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r>
              <a:rPr lang="en" sz="2700"/>
              <a:t>1.3 教会兴旺发展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700"/>
              <a:buNone/>
            </a:pPr>
            <a:r>
              <a:rPr lang="en" sz="27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信而归主的人就很多了。有许多人归服了主。</a:t>
            </a:r>
            <a:r>
              <a:rPr lang="en" sz="2700">
                <a:solidFill>
                  <a:srgbClr val="000000"/>
                </a:solidFill>
              </a:rPr>
              <a:t>  </a:t>
            </a:r>
            <a:r>
              <a:rPr lang="en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(11:21,24)</a:t>
            </a:r>
            <a:endParaRPr sz="2700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" sz="2700"/>
              <a:t>信仰基础扎实教会必定兴旺发展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" sz="2700"/>
              <a:t>只有福音才能改变人心使人归主</a:t>
            </a:r>
            <a:endParaRPr sz="2700"/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1.4 </a:t>
            </a: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满有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生命见证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Arial"/>
              <a:buNone/>
            </a:pPr>
            <a:r>
              <a:rPr lang="en" sz="270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门徒称为「基督徒」是从安提阿起首。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en" sz="21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(11:26)</a:t>
            </a:r>
            <a:endParaRPr sz="27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基督徒（Christian）=小基督</a:t>
            </a:r>
            <a:endParaRPr/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为主作见证是基督徒的使命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/>
          </a:p>
        </p:txBody>
      </p:sp>
      <p:sp>
        <p:nvSpPr>
          <p:cNvPr id="227" name="Google Shape;227;p36"/>
          <p:cNvSpPr txBox="1"/>
          <p:nvPr/>
        </p:nvSpPr>
        <p:spPr>
          <a:xfrm>
            <a:off x="8163939" y="4582505"/>
            <a:ext cx="350196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7"/>
          <p:cNvSpPr txBox="1">
            <a:spLocks noGrp="1"/>
          </p:cNvSpPr>
          <p:nvPr>
            <p:ph type="title"/>
          </p:nvPr>
        </p:nvSpPr>
        <p:spPr>
          <a:xfrm>
            <a:off x="166688" y="190718"/>
            <a:ext cx="5915025" cy="60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2. 有力的教会领袖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37"/>
          <p:cNvSpPr txBox="1">
            <a:spLocks noGrp="1"/>
          </p:cNvSpPr>
          <p:nvPr>
            <p:ph type="body" idx="1"/>
          </p:nvPr>
        </p:nvSpPr>
        <p:spPr>
          <a:xfrm>
            <a:off x="235526" y="874644"/>
            <a:ext cx="8575964" cy="393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r>
              <a:rPr lang="en" sz="2700"/>
              <a:t>2.1 巴拿巴</a:t>
            </a:r>
            <a:endParaRPr sz="2700"/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开阔的心胸：特使：</a:t>
            </a:r>
            <a:r>
              <a:rPr lang="en" sz="27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就打发巴拿巴出去，…看见神所赐的恩就欢喜</a:t>
            </a:r>
            <a:r>
              <a:rPr lang="en" sz="27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，</a:t>
            </a:r>
            <a:endParaRPr sz="27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劝勉的恩赐：劝慰子：</a:t>
            </a:r>
            <a:r>
              <a:rPr lang="en" sz="27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劝勉众人，</a:t>
            </a:r>
            <a:r>
              <a:rPr lang="en" sz="27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立定心志，恒久靠</a:t>
            </a:r>
            <a:r>
              <a:rPr lang="en" sz="27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主</a:t>
            </a:r>
            <a:endParaRPr sz="2700" b="0" i="0" u="none" strike="noStrike" cap="none">
              <a:solidFill>
                <a:srgbClr val="0000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高尚的道德</a:t>
            </a: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：好人：</a:t>
            </a:r>
            <a:r>
              <a:rPr lang="en" sz="27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巴拿巴原是个好人</a:t>
            </a:r>
            <a:endParaRPr sz="27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圣灵</a:t>
            </a:r>
            <a:r>
              <a:rPr lang="en" sz="2700">
                <a:solidFill>
                  <a:srgbClr val="000000"/>
                </a:solidFill>
              </a:rPr>
              <a:t>的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充满：属灵人：</a:t>
            </a:r>
            <a:r>
              <a:rPr lang="en" sz="27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被圣灵充满，大有信心</a:t>
            </a:r>
            <a:r>
              <a:rPr lang="en" sz="2700" b="0" i="0" u="none" strike="noStrike" cap="none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   </a:t>
            </a:r>
            <a:endParaRPr sz="2700" b="0" i="0" u="none" strike="noStrike" cap="none">
              <a:solidFill>
                <a:srgbClr val="0000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Char char="•"/>
            </a:pPr>
            <a:r>
              <a:rPr lang="en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属灵的伯乐：举贤荐能：</a:t>
            </a:r>
            <a:r>
              <a:rPr lang="en" sz="27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他又往大数去找扫罗</a:t>
            </a:r>
            <a:r>
              <a:rPr lang="en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700"/>
              <a:buNone/>
            </a:pPr>
            <a:r>
              <a:rPr lang="en"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					 </a:t>
            </a:r>
            <a:r>
              <a:rPr lang="en" sz="21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（11:22-25）</a:t>
            </a:r>
            <a:endParaRPr sz="2700" b="0" i="0" u="none" strike="noStrike" cap="none">
              <a:solidFill>
                <a:srgbClr val="000000"/>
              </a:solidFill>
              <a:latin typeface="KaiTi"/>
              <a:ea typeface="KaiTi"/>
              <a:cs typeface="KaiTi"/>
              <a:sym typeface="KaiTi"/>
            </a:endParaRPr>
          </a:p>
        </p:txBody>
      </p:sp>
      <p:sp>
        <p:nvSpPr>
          <p:cNvPr id="235" name="Google Shape;235;p37"/>
          <p:cNvSpPr txBox="1"/>
          <p:nvPr/>
        </p:nvSpPr>
        <p:spPr>
          <a:xfrm>
            <a:off x="8163939" y="4582505"/>
            <a:ext cx="350196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</Words>
  <Application>Microsoft Office PowerPoint</Application>
  <PresentationFormat>On-screen Show (16:9)</PresentationFormat>
  <Paragraphs>103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Roboto</vt:lpstr>
      <vt:lpstr>Twentieth Century</vt:lpstr>
      <vt:lpstr>Arial</vt:lpstr>
      <vt:lpstr>SimSun</vt:lpstr>
      <vt:lpstr>KaiTi</vt:lpstr>
      <vt:lpstr>Calibri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引言：宣教的教会长什么样？</vt:lpstr>
      <vt:lpstr>1. 扎实的信仰基础</vt:lpstr>
      <vt:lpstr>1. 扎实的信仰基础</vt:lpstr>
      <vt:lpstr>2. 有力的教会领袖</vt:lpstr>
      <vt:lpstr>2. 有力的领导团队</vt:lpstr>
      <vt:lpstr>3. 明确的宣教异象</vt:lpstr>
      <vt:lpstr>3. 明确的宣教异象</vt:lpstr>
      <vt:lpstr>4. 切实的宣教行动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gw16</dc:creator>
  <cp:lastModifiedBy>G. Wang</cp:lastModifiedBy>
  <cp:revision>1</cp:revision>
  <dcterms:modified xsi:type="dcterms:W3CDTF">2026-08-02T12:59:01Z</dcterms:modified>
</cp:coreProperties>
</file>